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6"/>
  </p:notesMasterIdLst>
  <p:sldIdLst>
    <p:sldId id="412" r:id="rId2"/>
    <p:sldId id="406" r:id="rId3"/>
    <p:sldId id="407" r:id="rId4"/>
    <p:sldId id="409" r:id="rId5"/>
    <p:sldId id="410" r:id="rId6"/>
    <p:sldId id="404" r:id="rId7"/>
    <p:sldId id="403" r:id="rId8"/>
    <p:sldId id="309" r:id="rId9"/>
    <p:sldId id="310" r:id="rId10"/>
    <p:sldId id="430" r:id="rId11"/>
    <p:sldId id="281" r:id="rId12"/>
    <p:sldId id="431" r:id="rId13"/>
    <p:sldId id="432" r:id="rId14"/>
    <p:sldId id="43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6600"/>
    <a:srgbClr val="3366FF"/>
    <a:srgbClr val="030A51"/>
    <a:srgbClr val="051181"/>
    <a:srgbClr val="00386D"/>
    <a:srgbClr val="0138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71" autoAdjust="0"/>
    <p:restoredTop sz="68402" autoAdjust="0"/>
  </p:normalViewPr>
  <p:slideViewPr>
    <p:cSldViewPr snapToGrid="0">
      <p:cViewPr varScale="1">
        <p:scale>
          <a:sx n="61" d="100"/>
          <a:sy n="61" d="100"/>
        </p:scale>
        <p:origin x="-19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78BD-4976-43DF-BB2D-B8C81585B647}" type="datetimeFigureOut">
              <a:rPr lang="fr-FR" smtClean="0"/>
              <a:pPr/>
              <a:t>16/05/2016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D6737-08B8-4F33-8322-5005F604AC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85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E4790D-56CC-403C-8B47-9CBD94424260}" type="slidenum">
              <a:rPr lang="fr-FR"/>
              <a:pPr>
                <a:spcBef>
                  <a:spcPct val="0"/>
                </a:spcBef>
              </a:pPr>
              <a:t>1</a:t>
            </a:fld>
            <a:endParaRPr lang="fr-F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1000" smtClean="0">
                <a:latin typeface="Arial" panose="020B0604020202020204" pitchFamily="34" charset="0"/>
              </a:rPr>
              <a:t>Diabetes Prevention Program Research Group. Reduction in the Incidence of Type 2 Diabetes with Lifestyle Intervention or Metformin. N Engl J Med 2002; 346 : 393-403</a:t>
            </a:r>
          </a:p>
          <a:p>
            <a:pPr>
              <a:spcBef>
                <a:spcPct val="50000"/>
              </a:spcBef>
            </a:pPr>
            <a:endParaRPr lang="fr-FR" sz="1000" smtClean="0">
              <a:latin typeface="Arial" panose="020B0604020202020204" pitchFamily="34" charset="0"/>
            </a:endParaRPr>
          </a:p>
          <a:p>
            <a:pPr eaLnBrk="1" hangingPunct="1"/>
            <a:endParaRPr lang="fr-FR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3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D6737-08B8-4F33-8322-5005F604AC0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265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C4EEF-BCC1-4D21-A2EF-23572C8FDA49}" type="slidenum">
              <a:rPr lang="fr-FR"/>
              <a:pPr>
                <a:spcBef>
                  <a:spcPct val="0"/>
                </a:spcBef>
              </a:pPr>
              <a:t>8</a:t>
            </a:fld>
            <a:endParaRPr lang="fr-F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03263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6388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1000" smtClean="0">
                <a:latin typeface="Arial" panose="020B0604020202020204" pitchFamily="34" charset="0"/>
                <a:cs typeface="Times New Roman" panose="02020603050405020304" pitchFamily="18" charset="0"/>
              </a:rPr>
              <a:t>D’après Gaede P. et coll., Multifactorial Intervention and Cardiovascular Disease in Patients with Types 2 Diabetes.  N Engl J Med 2003; 348:383-393</a:t>
            </a:r>
          </a:p>
          <a:p>
            <a:pPr eaLnBrk="1" hangingPunct="1">
              <a:spcBef>
                <a:spcPct val="0"/>
              </a:spcBef>
            </a:pPr>
            <a:endParaRPr lang="en-US" sz="1000" i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3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3C08A-D7C2-4DA5-ABCA-0583E545F9D8}" type="slidenum">
              <a:rPr lang="fr-FR"/>
              <a:pPr>
                <a:spcBef>
                  <a:spcPct val="0"/>
                </a:spcBef>
              </a:pPr>
              <a:t>9</a:t>
            </a:fld>
            <a:endParaRPr lang="fr-F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7663" y="703263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sz="1000" smtClean="0">
                <a:latin typeface="Arial" panose="020B0604020202020204" pitchFamily="34" charset="0"/>
                <a:cs typeface="Times New Roman" panose="02020603050405020304" pitchFamily="18" charset="0"/>
              </a:rPr>
              <a:t>Gaede P. et coll., Multifactorial Intervention and Cardiovascular Disease in Patients with Types 2 Diabetes.  N Engl J Med 2003; 348:383-393</a:t>
            </a:r>
            <a:endParaRPr lang="en-US" sz="1000" i="1" smtClean="0">
              <a:latin typeface="Arial" panose="020B0604020202020204" pitchFamily="34" charset="0"/>
            </a:endParaRPr>
          </a:p>
          <a:p>
            <a:pPr eaLnBrk="1" hangingPunct="1"/>
            <a:endParaRPr 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42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5090C-0975-44A8-BA11-FDD998649620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9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3CD1-45EE-40D5-96AF-8C28F932386C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97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A0400-4DAF-4CC5-8857-3F0E2CD2BB02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6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05E85-EC21-4E75-ADB0-0D860594C5E4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33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FA61C-3469-4138-9570-1FFFA1E95981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8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51F30-BB4F-4F3B-8D62-DE5E0734319E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47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4BB15-E87E-4F41-BB30-2DE508D8F63A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27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18D53-7983-4E8B-9BB6-3F458008B6EC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0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0260A-2005-424E-9903-983FAE9BD351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3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21AA6-6ABA-447C-8970-FD272EF12F53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97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32BE8-BD06-4DA0-80C3-8A4820658A58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63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7D12B-B9CC-4468-8907-4B1BE2DBB032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06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B6A83-9FD0-4CF3-9D75-ACB64283142C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7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22D48-4948-4ADD-9AAA-C3F585067733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13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2B447-8270-4F7F-AAA3-ACB045F2C3E6}" type="slidenum">
              <a:rPr lang="en-US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4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9604E99-5A75-49DF-BEAD-66BF4C8C035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24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638" y="333375"/>
            <a:ext cx="8742362" cy="9144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>
                <a:solidFill>
                  <a:srgbClr val="CCFF33"/>
                </a:solidFill>
                <a:latin typeface="Comic Sans MS" pitchFamily="66" charset="0"/>
              </a:rPr>
              <a:t>Les modifications du mode de vie réduisent</a:t>
            </a:r>
            <a:br>
              <a:rPr lang="fr-FR" sz="3200" b="1">
                <a:solidFill>
                  <a:srgbClr val="CCFF33"/>
                </a:solidFill>
                <a:latin typeface="Comic Sans MS" pitchFamily="66" charset="0"/>
              </a:rPr>
            </a:br>
            <a:r>
              <a:rPr lang="fr-FR" sz="3200" b="1">
                <a:solidFill>
                  <a:srgbClr val="CCFF33"/>
                </a:solidFill>
                <a:latin typeface="Comic Sans MS" pitchFamily="66" charset="0"/>
              </a:rPr>
              <a:t>le risque de diabète</a:t>
            </a:r>
            <a:br>
              <a:rPr lang="fr-FR" sz="3200" b="1">
                <a:solidFill>
                  <a:srgbClr val="CCFF33"/>
                </a:solidFill>
                <a:latin typeface="Comic Sans MS" pitchFamily="66" charset="0"/>
              </a:rPr>
            </a:br>
            <a:r>
              <a:rPr lang="fr-FR" sz="3200">
                <a:solidFill>
                  <a:srgbClr val="CCFF33"/>
                </a:solidFill>
                <a:latin typeface="Comic Sans MS" pitchFamily="66" charset="0"/>
              </a:rPr>
              <a:t> The Diabetes Prevention Program – n=3234</a:t>
            </a:r>
          </a:p>
        </p:txBody>
      </p:sp>
      <p:graphicFrame>
        <p:nvGraphicFramePr>
          <p:cNvPr id="89118" name="Group 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645816742"/>
              </p:ext>
            </p:extLst>
          </p:nvPr>
        </p:nvGraphicFramePr>
        <p:xfrm>
          <a:off x="990600" y="1844675"/>
          <a:ext cx="10104119" cy="40782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07758"/>
                <a:gridCol w="2926329"/>
                <a:gridCol w="3170032"/>
              </a:tblGrid>
              <a:tr h="1188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METFORMINE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MODIFICATION INTENSIVE DU MODE DE VIE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D181E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solidFill>
                      <a:srgbClr val="FF0000"/>
                    </a:solidFill>
                  </a:tcPr>
                </a:tc>
              </a:tr>
              <a:tr h="133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Réduction de l’incidence 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- 31%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(17 à 43)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- 58%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(48 à 66)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/>
                </a:tc>
              </a:tr>
              <a:tr h="1554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Nombre de sujets à traiter pendant 3 ans pour éviter un cas de diabète de type 2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13,9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(8,7 à 33,9)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6,9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(5,4 à 9,5)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/>
                </a:tc>
              </a:tr>
            </a:tbl>
          </a:graphicData>
        </a:graphic>
      </p:graphicFrame>
      <p:sp>
        <p:nvSpPr>
          <p:cNvPr id="65552" name="Rectangle 23"/>
          <p:cNvSpPr>
            <a:spLocks noChangeArrowheads="1"/>
          </p:cNvSpPr>
          <p:nvPr/>
        </p:nvSpPr>
        <p:spPr bwMode="auto">
          <a:xfrm>
            <a:off x="1266826" y="6276975"/>
            <a:ext cx="4105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fr-FR" sz="1000"/>
              <a:t>DPP Research Group. N Engl J Med 2002. Vol 346 p:393-403</a:t>
            </a:r>
          </a:p>
        </p:txBody>
      </p:sp>
    </p:spTree>
    <p:extLst>
      <p:ext uri="{BB962C8B-B14F-4D97-AF65-F5344CB8AC3E}">
        <p14:creationId xmlns:p14="http://schemas.microsoft.com/office/powerpoint/2010/main" xmlns="" val="16499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5505061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568" y="883298"/>
            <a:ext cx="3810000" cy="44196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0311" y="1752600"/>
            <a:ext cx="11049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r>
              <a:rPr lang="fr-FR" sz="2400" kern="0" dirty="0" smtClean="0"/>
              <a:t>Risque cardio-vasculaire non négligeable.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endParaRPr lang="fr-FR" sz="2400" kern="0" dirty="0" smtClean="0"/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r>
              <a:rPr lang="fr-FR" sz="2400" kern="0" dirty="0" smtClean="0"/>
              <a:t>Obésité viscérale: Marqueur des anomalies métaboliques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endParaRPr lang="fr-FR" sz="2400" kern="0" dirty="0"/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r>
              <a:rPr lang="fr-FR" sz="2400" kern="0" dirty="0" smtClean="0"/>
              <a:t>But: dépister les patients à risque</a:t>
            </a:r>
            <a:r>
              <a:rPr lang="fr-FR" sz="2400" kern="0" dirty="0" smtClean="0">
                <a:sym typeface="Wingdings" pitchFamily="2" charset="2"/>
              </a:rPr>
              <a:t> tour de taille+++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endParaRPr lang="fr-FR" sz="2400" kern="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r>
              <a:rPr lang="fr-FR" sz="2400" kern="0" dirty="0" smtClean="0"/>
              <a:t>Les stratégies thérapeutiques:</a:t>
            </a: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r>
              <a:rPr lang="fr-FR" sz="2400" kern="0" dirty="0" smtClean="0"/>
              <a:t>mesures hygiéno-diététiques !</a:t>
            </a:r>
          </a:p>
          <a:p>
            <a:pPr lvl="1" eaLnBrk="1" hangingPunct="1">
              <a:lnSpc>
                <a:spcPct val="90000"/>
              </a:lnSpc>
              <a:buClr>
                <a:srgbClr val="FF0066"/>
              </a:buClr>
              <a:buFontTx/>
              <a:buChar char="-"/>
              <a:defRPr/>
            </a:pPr>
            <a:r>
              <a:rPr lang="fr-FR" sz="2400" kern="0" dirty="0" smtClean="0"/>
              <a:t>traitement pharmacologique: cas par cas.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fr-FR" sz="2400" kern="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kern="0" dirty="0" smtClean="0"/>
              <a:t>« </a:t>
            </a:r>
            <a:r>
              <a:rPr lang="fr-FR" sz="2400" kern="0" dirty="0" smtClean="0">
                <a:solidFill>
                  <a:srgbClr val="FFFF66"/>
                </a:solidFill>
              </a:rPr>
              <a:t>Au-delà du respect des règles hygiéno-diététiques, les traitements visant à corriger les anomalies lipidiques et les autres anomalies du syndrome métabolique réduiront le risque cardiovasculaire » - Recommandations NCEP ATP III** »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fr-FR" sz="1600" kern="0" dirty="0" smtClean="0">
              <a:solidFill>
                <a:srgbClr val="FFFF66"/>
              </a:solidFill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fr-FR" sz="1600" kern="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xmlns="" val="23710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40617Obes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31641" y="638771"/>
            <a:ext cx="9106677" cy="56973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6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4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1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8535" r="7952"/>
          <a:stretch/>
        </p:blipFill>
        <p:spPr>
          <a:xfrm>
            <a:off x="1306286" y="172732"/>
            <a:ext cx="9311951" cy="64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7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8024" r="8215"/>
          <a:stretch/>
        </p:blipFill>
        <p:spPr>
          <a:xfrm>
            <a:off x="1026366" y="138679"/>
            <a:ext cx="9815805" cy="65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3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24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653" t="3958" r="9825" b="12708"/>
          <a:stretch/>
        </p:blipFill>
        <p:spPr>
          <a:xfrm>
            <a:off x="541176" y="232019"/>
            <a:ext cx="11159411" cy="64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7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sz="3200" dirty="0">
                <a:solidFill>
                  <a:srgbClr val="FF6600"/>
                </a:solidFill>
              </a:rPr>
              <a:t>Les </a:t>
            </a:r>
            <a:r>
              <a:rPr lang="fr-FR" sz="3200" dirty="0" err="1">
                <a:solidFill>
                  <a:srgbClr val="FF6600"/>
                </a:solidFill>
              </a:rPr>
              <a:t>fibrates</a:t>
            </a:r>
            <a:r>
              <a:rPr lang="fr-FR" sz="3200" dirty="0">
                <a:solidFill>
                  <a:srgbClr val="FF6600"/>
                </a:solidFill>
              </a:rPr>
              <a:t> (PPAR</a:t>
            </a:r>
            <a:r>
              <a:rPr lang="el-GR" sz="3200" dirty="0">
                <a:solidFill>
                  <a:srgbClr val="FF6600"/>
                </a:solidFill>
                <a:cs typeface="Arial" charset="0"/>
              </a:rPr>
              <a:t>α</a:t>
            </a:r>
            <a:r>
              <a:rPr lang="fr-FR" sz="3200" dirty="0">
                <a:solidFill>
                  <a:srgbClr val="FF6600"/>
                </a:solidFill>
                <a:cs typeface="Arial" charset="0"/>
              </a:rPr>
              <a:t>):</a:t>
            </a:r>
            <a:endParaRPr lang="el-GR" sz="3200" dirty="0">
              <a:solidFill>
                <a:srgbClr val="FF6600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19288" y="1844676"/>
            <a:ext cx="10133614" cy="5470525"/>
            <a:chOff x="864" y="1104"/>
            <a:chExt cx="4871" cy="3165"/>
          </a:xfrm>
        </p:grpSpPr>
        <p:grpSp>
          <p:nvGrpSpPr>
            <p:cNvPr id="69640" name="Group 5"/>
            <p:cNvGrpSpPr>
              <a:grpSpLocks/>
            </p:cNvGrpSpPr>
            <p:nvPr/>
          </p:nvGrpSpPr>
          <p:grpSpPr bwMode="auto">
            <a:xfrm>
              <a:off x="864" y="1104"/>
              <a:ext cx="3936" cy="2844"/>
              <a:chOff x="960" y="1140"/>
              <a:chExt cx="3840" cy="2824"/>
            </a:xfrm>
          </p:grpSpPr>
          <p:pic>
            <p:nvPicPr>
              <p:cNvPr id="69661" name="Picture 6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140"/>
                <a:ext cx="3840" cy="2824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662" name="Rectangle 7"/>
              <p:cNvSpPr>
                <a:spLocks noChangeArrowheads="1"/>
              </p:cNvSpPr>
              <p:nvPr/>
            </p:nvSpPr>
            <p:spPr bwMode="auto">
              <a:xfrm>
                <a:off x="1005" y="3522"/>
                <a:ext cx="1015" cy="287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sz="1400">
                    <a:solidFill>
                      <a:srgbClr val="FF9900"/>
                    </a:solidFill>
                    <a:latin typeface="Wingdings" panose="05000000000000000000" pitchFamily="2" charset="2"/>
                  </a:rPr>
                  <a:t>ì</a:t>
                </a:r>
                <a:r>
                  <a:rPr lang="fr-FR" sz="1400">
                    <a:solidFill>
                      <a:srgbClr val="FF9900"/>
                    </a:solidFill>
                  </a:rPr>
                  <a:t> </a:t>
                </a:r>
                <a:r>
                  <a:rPr lang="fr-FR" sz="1200" b="1"/>
                  <a:t>Expression du gène de l’Apo A-II</a:t>
                </a:r>
              </a:p>
            </p:txBody>
          </p:sp>
          <p:sp>
            <p:nvSpPr>
              <p:cNvPr id="69663" name="Rectangle 8"/>
              <p:cNvSpPr>
                <a:spLocks noChangeArrowheads="1"/>
              </p:cNvSpPr>
              <p:nvPr/>
            </p:nvSpPr>
            <p:spPr bwMode="auto">
              <a:xfrm>
                <a:off x="3264" y="3744"/>
                <a:ext cx="1506" cy="183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sz="1400">
                    <a:solidFill>
                      <a:srgbClr val="FF9900"/>
                    </a:solidFill>
                    <a:latin typeface="Wingdings" panose="05000000000000000000" pitchFamily="2" charset="2"/>
                  </a:rPr>
                  <a:t>ì</a:t>
                </a:r>
                <a:r>
                  <a:rPr lang="fr-FR" sz="1200">
                    <a:solidFill>
                      <a:srgbClr val="FF9900"/>
                    </a:solidFill>
                    <a:latin typeface="Times" panose="02020603050405020304" pitchFamily="18" charset="0"/>
                  </a:rPr>
                  <a:t> </a:t>
                </a:r>
                <a:r>
                  <a:rPr lang="fr-FR" sz="1100" b="1"/>
                  <a:t>Expression du gène de la LPL</a:t>
                </a:r>
              </a:p>
            </p:txBody>
          </p:sp>
          <p:sp>
            <p:nvSpPr>
              <p:cNvPr id="69664" name="Rectangle 9"/>
              <p:cNvSpPr>
                <a:spLocks noChangeArrowheads="1"/>
              </p:cNvSpPr>
              <p:nvPr/>
            </p:nvSpPr>
            <p:spPr bwMode="auto">
              <a:xfrm>
                <a:off x="3922" y="2488"/>
                <a:ext cx="833" cy="287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sz="1400">
                    <a:solidFill>
                      <a:srgbClr val="FF9900"/>
                    </a:solidFill>
                    <a:latin typeface="Wingdings" panose="05000000000000000000" pitchFamily="2" charset="2"/>
                  </a:rPr>
                  <a:t>ì</a:t>
                </a:r>
                <a:r>
                  <a:rPr lang="fr-FR" sz="1200">
                    <a:solidFill>
                      <a:schemeClr val="bg1"/>
                    </a:solidFill>
                    <a:latin typeface="Times" panose="02020603050405020304" pitchFamily="18" charset="0"/>
                  </a:rPr>
                  <a:t> </a:t>
                </a:r>
                <a:r>
                  <a:rPr lang="fr-FR" sz="1200" b="1"/>
                  <a:t>Expression du gène de l’ABC 1</a:t>
                </a:r>
              </a:p>
            </p:txBody>
          </p:sp>
          <p:sp>
            <p:nvSpPr>
              <p:cNvPr id="69665" name="Rectangle 10"/>
              <p:cNvSpPr>
                <a:spLocks noChangeArrowheads="1"/>
              </p:cNvSpPr>
              <p:nvPr/>
            </p:nvSpPr>
            <p:spPr bwMode="auto">
              <a:xfrm>
                <a:off x="3888" y="1456"/>
                <a:ext cx="893" cy="288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fr-FR" sz="1400">
                    <a:solidFill>
                      <a:srgbClr val="FF9900"/>
                    </a:solidFill>
                    <a:latin typeface="Wingdings" panose="05000000000000000000" pitchFamily="2" charset="2"/>
                  </a:rPr>
                  <a:t>ì</a:t>
                </a:r>
                <a:r>
                  <a:rPr lang="fr-FR" sz="1200">
                    <a:solidFill>
                      <a:schemeClr val="bg1"/>
                    </a:solidFill>
                    <a:latin typeface="Times" panose="02020603050405020304" pitchFamily="18" charset="0"/>
                  </a:rPr>
                  <a:t> </a:t>
                </a:r>
                <a:r>
                  <a:rPr lang="fr-FR" sz="1200" b="1"/>
                  <a:t>Expression du gène du SR-BI</a:t>
                </a:r>
              </a:p>
            </p:txBody>
          </p:sp>
          <p:sp>
            <p:nvSpPr>
              <p:cNvPr id="69666" name="Rectangle 11"/>
              <p:cNvSpPr>
                <a:spLocks noChangeArrowheads="1"/>
              </p:cNvSpPr>
              <p:nvPr/>
            </p:nvSpPr>
            <p:spPr bwMode="auto">
              <a:xfrm>
                <a:off x="960" y="1440"/>
                <a:ext cx="833" cy="287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fr-FR" sz="1400">
                    <a:solidFill>
                      <a:srgbClr val="FF9900"/>
                    </a:solidFill>
                    <a:latin typeface="Wingdings" panose="05000000000000000000" pitchFamily="2" charset="2"/>
                  </a:rPr>
                  <a:t>ì</a:t>
                </a:r>
                <a:r>
                  <a:rPr lang="fr-FR" sz="1400">
                    <a:solidFill>
                      <a:schemeClr val="bg1"/>
                    </a:solidFill>
                    <a:latin typeface="Times" panose="02020603050405020304" pitchFamily="18" charset="0"/>
                  </a:rPr>
                  <a:t> </a:t>
                </a:r>
                <a:r>
                  <a:rPr lang="fr-FR" sz="1200" b="1"/>
                  <a:t>Expression du gène de l’Apo A-I</a:t>
                </a:r>
              </a:p>
            </p:txBody>
          </p:sp>
          <p:grpSp>
            <p:nvGrpSpPr>
              <p:cNvPr id="69667" name="Group 12"/>
              <p:cNvGrpSpPr>
                <a:grpSpLocks/>
              </p:cNvGrpSpPr>
              <p:nvPr/>
            </p:nvGrpSpPr>
            <p:grpSpPr bwMode="auto">
              <a:xfrm>
                <a:off x="2777" y="2206"/>
                <a:ext cx="292" cy="227"/>
                <a:chOff x="2726" y="1553"/>
                <a:chExt cx="443" cy="342"/>
              </a:xfrm>
            </p:grpSpPr>
            <p:grpSp>
              <p:nvGrpSpPr>
                <p:cNvPr id="69669" name="Group 13"/>
                <p:cNvGrpSpPr>
                  <a:grpSpLocks/>
                </p:cNvGrpSpPr>
                <p:nvPr/>
              </p:nvGrpSpPr>
              <p:grpSpPr bwMode="auto">
                <a:xfrm>
                  <a:off x="2753" y="1553"/>
                  <a:ext cx="334" cy="286"/>
                  <a:chOff x="2753" y="1553"/>
                  <a:chExt cx="334" cy="286"/>
                </a:xfrm>
              </p:grpSpPr>
              <p:sp>
                <p:nvSpPr>
                  <p:cNvPr id="6967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753" y="1553"/>
                    <a:ext cx="334" cy="286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fr-FR" sz="1800"/>
                  </a:p>
                </p:txBody>
              </p:sp>
              <p:sp>
                <p:nvSpPr>
                  <p:cNvPr id="69672" name="AutoShape 15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2753" y="1553"/>
                    <a:ext cx="334" cy="163"/>
                  </a:xfrm>
                  <a:prstGeom prst="triangle">
                    <a:avLst>
                      <a:gd name="adj" fmla="val 49991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3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fr-FR" sz="1800"/>
                  </a:p>
                </p:txBody>
              </p:sp>
            </p:grpSp>
            <p:sp>
              <p:nvSpPr>
                <p:cNvPr id="69670" name="Rectangle 16"/>
                <p:cNvSpPr>
                  <a:spLocks noChangeArrowheads="1"/>
                </p:cNvSpPr>
                <p:nvPr/>
              </p:nvSpPr>
              <p:spPr bwMode="auto">
                <a:xfrm>
                  <a:off x="2726" y="1681"/>
                  <a:ext cx="443" cy="214"/>
                </a:xfrm>
                <a:prstGeom prst="rect">
                  <a:avLst/>
                </a:prstGeom>
                <a:noFill/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FR" sz="1000" b="1">
                      <a:solidFill>
                        <a:schemeClr val="bg1"/>
                      </a:solidFill>
                    </a:rPr>
                    <a:t>PPAR</a:t>
                  </a:r>
                  <a:r>
                    <a:rPr lang="fr-FR" sz="1000" b="1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</a:t>
                  </a:r>
                  <a:endParaRPr lang="fr-FR" sz="1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668" name="AutoShape 17"/>
              <p:cNvSpPr>
                <a:spLocks noChangeArrowheads="1"/>
              </p:cNvSpPr>
              <p:nvPr/>
            </p:nvSpPr>
            <p:spPr bwMode="auto">
              <a:xfrm>
                <a:off x="2832" y="2434"/>
                <a:ext cx="126" cy="158"/>
              </a:xfrm>
              <a:prstGeom prst="downArrow">
                <a:avLst>
                  <a:gd name="adj1" fmla="val 50000"/>
                  <a:gd name="adj2" fmla="val 31361"/>
                </a:avLst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</p:grpSp>
        <p:grpSp>
          <p:nvGrpSpPr>
            <p:cNvPr id="69641" name="Group 18"/>
            <p:cNvGrpSpPr>
              <a:grpSpLocks/>
            </p:cNvGrpSpPr>
            <p:nvPr/>
          </p:nvGrpSpPr>
          <p:grpSpPr bwMode="auto">
            <a:xfrm>
              <a:off x="1903" y="2352"/>
              <a:ext cx="1906" cy="672"/>
              <a:chOff x="1903" y="2352"/>
              <a:chExt cx="1906" cy="672"/>
            </a:xfrm>
          </p:grpSpPr>
          <p:grpSp>
            <p:nvGrpSpPr>
              <p:cNvPr id="69649" name="Group 19"/>
              <p:cNvGrpSpPr>
                <a:grpSpLocks/>
              </p:cNvGrpSpPr>
              <p:nvPr/>
            </p:nvGrpSpPr>
            <p:grpSpPr bwMode="auto">
              <a:xfrm>
                <a:off x="1920" y="2503"/>
                <a:ext cx="401" cy="137"/>
                <a:chOff x="1500" y="2009"/>
                <a:chExt cx="565" cy="193"/>
              </a:xfrm>
            </p:grpSpPr>
            <p:sp>
              <p:nvSpPr>
                <p:cNvPr id="69659" name="Freeform 20"/>
                <p:cNvSpPr>
                  <a:spLocks/>
                </p:cNvSpPr>
                <p:nvPr/>
              </p:nvSpPr>
              <p:spPr bwMode="auto">
                <a:xfrm>
                  <a:off x="1500" y="2009"/>
                  <a:ext cx="565" cy="193"/>
                </a:xfrm>
                <a:custGeom>
                  <a:avLst/>
                  <a:gdLst>
                    <a:gd name="T0" fmla="*/ 563 w 565"/>
                    <a:gd name="T1" fmla="*/ 20 h 193"/>
                    <a:gd name="T2" fmla="*/ 555 w 565"/>
                    <a:gd name="T3" fmla="*/ 57 h 193"/>
                    <a:gd name="T4" fmla="*/ 540 w 565"/>
                    <a:gd name="T5" fmla="*/ 91 h 193"/>
                    <a:gd name="T6" fmla="*/ 518 w 565"/>
                    <a:gd name="T7" fmla="*/ 122 h 193"/>
                    <a:gd name="T8" fmla="*/ 505 w 565"/>
                    <a:gd name="T9" fmla="*/ 136 h 193"/>
                    <a:gd name="T10" fmla="*/ 491 w 565"/>
                    <a:gd name="T11" fmla="*/ 148 h 193"/>
                    <a:gd name="T12" fmla="*/ 475 w 565"/>
                    <a:gd name="T13" fmla="*/ 159 h 193"/>
                    <a:gd name="T14" fmla="*/ 458 w 565"/>
                    <a:gd name="T15" fmla="*/ 169 h 193"/>
                    <a:gd name="T16" fmla="*/ 440 w 565"/>
                    <a:gd name="T17" fmla="*/ 177 h 193"/>
                    <a:gd name="T18" fmla="*/ 422 w 565"/>
                    <a:gd name="T19" fmla="*/ 183 h 193"/>
                    <a:gd name="T20" fmla="*/ 402 w 565"/>
                    <a:gd name="T21" fmla="*/ 188 h 193"/>
                    <a:gd name="T22" fmla="*/ 382 w 565"/>
                    <a:gd name="T23" fmla="*/ 191 h 193"/>
                    <a:gd name="T24" fmla="*/ 362 w 565"/>
                    <a:gd name="T25" fmla="*/ 192 h 193"/>
                    <a:gd name="T26" fmla="*/ 231 w 565"/>
                    <a:gd name="T27" fmla="*/ 191 h 193"/>
                    <a:gd name="T28" fmla="*/ 200 w 565"/>
                    <a:gd name="T29" fmla="*/ 187 h 193"/>
                    <a:gd name="T30" fmla="*/ 171 w 565"/>
                    <a:gd name="T31" fmla="*/ 178 h 193"/>
                    <a:gd name="T32" fmla="*/ 144 w 565"/>
                    <a:gd name="T33" fmla="*/ 165 h 193"/>
                    <a:gd name="T34" fmla="*/ 118 w 565"/>
                    <a:gd name="T35" fmla="*/ 148 h 193"/>
                    <a:gd name="T36" fmla="*/ 97 w 565"/>
                    <a:gd name="T37" fmla="*/ 128 h 193"/>
                    <a:gd name="T38" fmla="*/ 78 w 565"/>
                    <a:gd name="T39" fmla="*/ 104 h 193"/>
                    <a:gd name="T40" fmla="*/ 63 w 565"/>
                    <a:gd name="T41" fmla="*/ 78 h 193"/>
                    <a:gd name="T42" fmla="*/ 0 w 565"/>
                    <a:gd name="T43" fmla="*/ 64 h 193"/>
                    <a:gd name="T44" fmla="*/ 230 w 565"/>
                    <a:gd name="T45" fmla="*/ 64 h 193"/>
                    <a:gd name="T46" fmla="*/ 176 w 565"/>
                    <a:gd name="T47" fmla="*/ 75 h 193"/>
                    <a:gd name="T48" fmla="*/ 187 w 565"/>
                    <a:gd name="T49" fmla="*/ 95 h 193"/>
                    <a:gd name="T50" fmla="*/ 201 w 565"/>
                    <a:gd name="T51" fmla="*/ 114 h 193"/>
                    <a:gd name="T52" fmla="*/ 215 w 565"/>
                    <a:gd name="T53" fmla="*/ 131 h 193"/>
                    <a:gd name="T54" fmla="*/ 232 w 565"/>
                    <a:gd name="T55" fmla="*/ 146 h 193"/>
                    <a:gd name="T56" fmla="*/ 251 w 565"/>
                    <a:gd name="T57" fmla="*/ 160 h 193"/>
                    <a:gd name="T58" fmla="*/ 271 w 565"/>
                    <a:gd name="T59" fmla="*/ 171 h 193"/>
                    <a:gd name="T60" fmla="*/ 293 w 565"/>
                    <a:gd name="T61" fmla="*/ 180 h 193"/>
                    <a:gd name="T62" fmla="*/ 305 w 565"/>
                    <a:gd name="T63" fmla="*/ 184 h 193"/>
                    <a:gd name="T64" fmla="*/ 335 w 565"/>
                    <a:gd name="T65" fmla="*/ 173 h 193"/>
                    <a:gd name="T66" fmla="*/ 363 w 565"/>
                    <a:gd name="T67" fmla="*/ 157 h 193"/>
                    <a:gd name="T68" fmla="*/ 388 w 565"/>
                    <a:gd name="T69" fmla="*/ 138 h 193"/>
                    <a:gd name="T70" fmla="*/ 409 w 565"/>
                    <a:gd name="T71" fmla="*/ 115 h 193"/>
                    <a:gd name="T72" fmla="*/ 426 w 565"/>
                    <a:gd name="T73" fmla="*/ 89 h 193"/>
                    <a:gd name="T74" fmla="*/ 438 w 565"/>
                    <a:gd name="T75" fmla="*/ 61 h 193"/>
                    <a:gd name="T76" fmla="*/ 447 w 565"/>
                    <a:gd name="T77" fmla="*/ 31 h 193"/>
                    <a:gd name="T78" fmla="*/ 449 w 565"/>
                    <a:gd name="T79" fmla="*/ 0 h 19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65"/>
                    <a:gd name="T121" fmla="*/ 0 h 193"/>
                    <a:gd name="T122" fmla="*/ 565 w 565"/>
                    <a:gd name="T123" fmla="*/ 193 h 19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65" h="193">
                      <a:moveTo>
                        <a:pt x="564" y="0"/>
                      </a:moveTo>
                      <a:lnTo>
                        <a:pt x="563" y="20"/>
                      </a:lnTo>
                      <a:lnTo>
                        <a:pt x="560" y="39"/>
                      </a:lnTo>
                      <a:lnTo>
                        <a:pt x="555" y="57"/>
                      </a:lnTo>
                      <a:lnTo>
                        <a:pt x="548" y="75"/>
                      </a:lnTo>
                      <a:lnTo>
                        <a:pt x="540" y="91"/>
                      </a:lnTo>
                      <a:lnTo>
                        <a:pt x="530" y="107"/>
                      </a:lnTo>
                      <a:lnTo>
                        <a:pt x="518" y="122"/>
                      </a:lnTo>
                      <a:lnTo>
                        <a:pt x="512" y="129"/>
                      </a:lnTo>
                      <a:lnTo>
                        <a:pt x="505" y="136"/>
                      </a:lnTo>
                      <a:lnTo>
                        <a:pt x="498" y="142"/>
                      </a:lnTo>
                      <a:lnTo>
                        <a:pt x="491" y="148"/>
                      </a:lnTo>
                      <a:lnTo>
                        <a:pt x="483" y="154"/>
                      </a:lnTo>
                      <a:lnTo>
                        <a:pt x="475" y="159"/>
                      </a:lnTo>
                      <a:lnTo>
                        <a:pt x="466" y="164"/>
                      </a:lnTo>
                      <a:lnTo>
                        <a:pt x="458" y="169"/>
                      </a:lnTo>
                      <a:lnTo>
                        <a:pt x="449" y="173"/>
                      </a:lnTo>
                      <a:lnTo>
                        <a:pt x="440" y="177"/>
                      </a:lnTo>
                      <a:lnTo>
                        <a:pt x="431" y="180"/>
                      </a:lnTo>
                      <a:lnTo>
                        <a:pt x="422" y="183"/>
                      </a:lnTo>
                      <a:lnTo>
                        <a:pt x="412" y="186"/>
                      </a:lnTo>
                      <a:lnTo>
                        <a:pt x="402" y="188"/>
                      </a:lnTo>
                      <a:lnTo>
                        <a:pt x="392" y="190"/>
                      </a:lnTo>
                      <a:lnTo>
                        <a:pt x="382" y="191"/>
                      </a:lnTo>
                      <a:lnTo>
                        <a:pt x="372" y="192"/>
                      </a:lnTo>
                      <a:lnTo>
                        <a:pt x="362" y="192"/>
                      </a:lnTo>
                      <a:lnTo>
                        <a:pt x="247" y="192"/>
                      </a:lnTo>
                      <a:lnTo>
                        <a:pt x="231" y="191"/>
                      </a:lnTo>
                      <a:lnTo>
                        <a:pt x="215" y="190"/>
                      </a:lnTo>
                      <a:lnTo>
                        <a:pt x="200" y="187"/>
                      </a:lnTo>
                      <a:lnTo>
                        <a:pt x="185" y="183"/>
                      </a:lnTo>
                      <a:lnTo>
                        <a:pt x="171" y="178"/>
                      </a:lnTo>
                      <a:lnTo>
                        <a:pt x="157" y="172"/>
                      </a:lnTo>
                      <a:lnTo>
                        <a:pt x="144" y="165"/>
                      </a:lnTo>
                      <a:lnTo>
                        <a:pt x="131" y="157"/>
                      </a:lnTo>
                      <a:lnTo>
                        <a:pt x="118" y="148"/>
                      </a:lnTo>
                      <a:lnTo>
                        <a:pt x="108" y="138"/>
                      </a:lnTo>
                      <a:lnTo>
                        <a:pt x="97" y="128"/>
                      </a:lnTo>
                      <a:lnTo>
                        <a:pt x="87" y="116"/>
                      </a:lnTo>
                      <a:lnTo>
                        <a:pt x="78" y="104"/>
                      </a:lnTo>
                      <a:lnTo>
                        <a:pt x="70" y="92"/>
                      </a:lnTo>
                      <a:lnTo>
                        <a:pt x="63" y="78"/>
                      </a:lnTo>
                      <a:lnTo>
                        <a:pt x="57" y="64"/>
                      </a:lnTo>
                      <a:lnTo>
                        <a:pt x="0" y="64"/>
                      </a:lnTo>
                      <a:lnTo>
                        <a:pt x="103" y="0"/>
                      </a:lnTo>
                      <a:lnTo>
                        <a:pt x="230" y="64"/>
                      </a:lnTo>
                      <a:lnTo>
                        <a:pt x="172" y="64"/>
                      </a:lnTo>
                      <a:lnTo>
                        <a:pt x="176" y="75"/>
                      </a:lnTo>
                      <a:lnTo>
                        <a:pt x="182" y="85"/>
                      </a:lnTo>
                      <a:lnTo>
                        <a:pt x="187" y="95"/>
                      </a:lnTo>
                      <a:lnTo>
                        <a:pt x="193" y="105"/>
                      </a:lnTo>
                      <a:lnTo>
                        <a:pt x="201" y="114"/>
                      </a:lnTo>
                      <a:lnTo>
                        <a:pt x="208" y="123"/>
                      </a:lnTo>
                      <a:lnTo>
                        <a:pt x="215" y="131"/>
                      </a:lnTo>
                      <a:lnTo>
                        <a:pt x="223" y="139"/>
                      </a:lnTo>
                      <a:lnTo>
                        <a:pt x="232" y="146"/>
                      </a:lnTo>
                      <a:lnTo>
                        <a:pt x="241" y="153"/>
                      </a:lnTo>
                      <a:lnTo>
                        <a:pt x="251" y="160"/>
                      </a:lnTo>
                      <a:lnTo>
                        <a:pt x="261" y="166"/>
                      </a:lnTo>
                      <a:lnTo>
                        <a:pt x="271" y="171"/>
                      </a:lnTo>
                      <a:lnTo>
                        <a:pt x="282" y="176"/>
                      </a:lnTo>
                      <a:lnTo>
                        <a:pt x="293" y="180"/>
                      </a:lnTo>
                      <a:lnTo>
                        <a:pt x="305" y="184"/>
                      </a:lnTo>
                      <a:lnTo>
                        <a:pt x="320" y="179"/>
                      </a:lnTo>
                      <a:lnTo>
                        <a:pt x="335" y="173"/>
                      </a:lnTo>
                      <a:lnTo>
                        <a:pt x="350" y="166"/>
                      </a:lnTo>
                      <a:lnTo>
                        <a:pt x="363" y="157"/>
                      </a:lnTo>
                      <a:lnTo>
                        <a:pt x="376" y="148"/>
                      </a:lnTo>
                      <a:lnTo>
                        <a:pt x="388" y="138"/>
                      </a:lnTo>
                      <a:lnTo>
                        <a:pt x="399" y="127"/>
                      </a:lnTo>
                      <a:lnTo>
                        <a:pt x="409" y="115"/>
                      </a:lnTo>
                      <a:lnTo>
                        <a:pt x="418" y="102"/>
                      </a:lnTo>
                      <a:lnTo>
                        <a:pt x="426" y="89"/>
                      </a:lnTo>
                      <a:lnTo>
                        <a:pt x="433" y="75"/>
                      </a:lnTo>
                      <a:lnTo>
                        <a:pt x="438" y="61"/>
                      </a:lnTo>
                      <a:lnTo>
                        <a:pt x="443" y="46"/>
                      </a:lnTo>
                      <a:lnTo>
                        <a:pt x="447" y="31"/>
                      </a:lnTo>
                      <a:lnTo>
                        <a:pt x="448" y="16"/>
                      </a:lnTo>
                      <a:lnTo>
                        <a:pt x="449" y="0"/>
                      </a:lnTo>
                      <a:lnTo>
                        <a:pt x="564" y="0"/>
                      </a:lnTo>
                    </a:path>
                  </a:pathLst>
                </a:custGeom>
                <a:solidFill>
                  <a:srgbClr val="D60093"/>
                </a:soli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60" name="Rectangle 21"/>
                <p:cNvSpPr>
                  <a:spLocks noChangeArrowheads="1"/>
                </p:cNvSpPr>
                <p:nvPr/>
              </p:nvSpPr>
              <p:spPr bwMode="auto">
                <a:xfrm flipH="1">
                  <a:off x="1674" y="2059"/>
                  <a:ext cx="249" cy="92"/>
                </a:xfrm>
                <a:prstGeom prst="rect">
                  <a:avLst/>
                </a:prstGeom>
                <a:noFill/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fr-FR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650" name="Group 22"/>
              <p:cNvGrpSpPr>
                <a:grpSpLocks/>
              </p:cNvGrpSpPr>
              <p:nvPr/>
            </p:nvGrpSpPr>
            <p:grpSpPr bwMode="auto">
              <a:xfrm>
                <a:off x="1903" y="2790"/>
                <a:ext cx="401" cy="138"/>
                <a:chOff x="1452" y="2441"/>
                <a:chExt cx="565" cy="193"/>
              </a:xfrm>
            </p:grpSpPr>
            <p:sp>
              <p:nvSpPr>
                <p:cNvPr id="69657" name="Freeform 23"/>
                <p:cNvSpPr>
                  <a:spLocks/>
                </p:cNvSpPr>
                <p:nvPr/>
              </p:nvSpPr>
              <p:spPr bwMode="auto">
                <a:xfrm>
                  <a:off x="1452" y="2441"/>
                  <a:ext cx="565" cy="193"/>
                </a:xfrm>
                <a:custGeom>
                  <a:avLst/>
                  <a:gdLst>
                    <a:gd name="T0" fmla="*/ 563 w 565"/>
                    <a:gd name="T1" fmla="*/ 172 h 193"/>
                    <a:gd name="T2" fmla="*/ 555 w 565"/>
                    <a:gd name="T3" fmla="*/ 135 h 193"/>
                    <a:gd name="T4" fmla="*/ 540 w 565"/>
                    <a:gd name="T5" fmla="*/ 100 h 193"/>
                    <a:gd name="T6" fmla="*/ 518 w 565"/>
                    <a:gd name="T7" fmla="*/ 70 h 193"/>
                    <a:gd name="T8" fmla="*/ 505 w 565"/>
                    <a:gd name="T9" fmla="*/ 56 h 193"/>
                    <a:gd name="T10" fmla="*/ 491 w 565"/>
                    <a:gd name="T11" fmla="*/ 44 h 193"/>
                    <a:gd name="T12" fmla="*/ 475 w 565"/>
                    <a:gd name="T13" fmla="*/ 33 h 193"/>
                    <a:gd name="T14" fmla="*/ 458 w 565"/>
                    <a:gd name="T15" fmla="*/ 23 h 193"/>
                    <a:gd name="T16" fmla="*/ 440 w 565"/>
                    <a:gd name="T17" fmla="*/ 15 h 193"/>
                    <a:gd name="T18" fmla="*/ 422 w 565"/>
                    <a:gd name="T19" fmla="*/ 9 h 193"/>
                    <a:gd name="T20" fmla="*/ 402 w 565"/>
                    <a:gd name="T21" fmla="*/ 4 h 193"/>
                    <a:gd name="T22" fmla="*/ 382 w 565"/>
                    <a:gd name="T23" fmla="*/ 1 h 193"/>
                    <a:gd name="T24" fmla="*/ 362 w 565"/>
                    <a:gd name="T25" fmla="*/ 0 h 193"/>
                    <a:gd name="T26" fmla="*/ 231 w 565"/>
                    <a:gd name="T27" fmla="*/ 1 h 193"/>
                    <a:gd name="T28" fmla="*/ 200 w 565"/>
                    <a:gd name="T29" fmla="*/ 5 h 193"/>
                    <a:gd name="T30" fmla="*/ 171 w 565"/>
                    <a:gd name="T31" fmla="*/ 14 h 193"/>
                    <a:gd name="T32" fmla="*/ 144 w 565"/>
                    <a:gd name="T33" fmla="*/ 27 h 193"/>
                    <a:gd name="T34" fmla="*/ 118 w 565"/>
                    <a:gd name="T35" fmla="*/ 44 h 193"/>
                    <a:gd name="T36" fmla="*/ 97 w 565"/>
                    <a:gd name="T37" fmla="*/ 64 h 193"/>
                    <a:gd name="T38" fmla="*/ 78 w 565"/>
                    <a:gd name="T39" fmla="*/ 88 h 193"/>
                    <a:gd name="T40" fmla="*/ 63 w 565"/>
                    <a:gd name="T41" fmla="*/ 114 h 193"/>
                    <a:gd name="T42" fmla="*/ 0 w 565"/>
                    <a:gd name="T43" fmla="*/ 128 h 193"/>
                    <a:gd name="T44" fmla="*/ 230 w 565"/>
                    <a:gd name="T45" fmla="*/ 128 h 193"/>
                    <a:gd name="T46" fmla="*/ 176 w 565"/>
                    <a:gd name="T47" fmla="*/ 117 h 193"/>
                    <a:gd name="T48" fmla="*/ 187 w 565"/>
                    <a:gd name="T49" fmla="*/ 97 h 193"/>
                    <a:gd name="T50" fmla="*/ 201 w 565"/>
                    <a:gd name="T51" fmla="*/ 78 h 193"/>
                    <a:gd name="T52" fmla="*/ 215 w 565"/>
                    <a:gd name="T53" fmla="*/ 61 h 193"/>
                    <a:gd name="T54" fmla="*/ 232 w 565"/>
                    <a:gd name="T55" fmla="*/ 46 h 193"/>
                    <a:gd name="T56" fmla="*/ 251 w 565"/>
                    <a:gd name="T57" fmla="*/ 32 h 193"/>
                    <a:gd name="T58" fmla="*/ 271 w 565"/>
                    <a:gd name="T59" fmla="*/ 21 h 193"/>
                    <a:gd name="T60" fmla="*/ 293 w 565"/>
                    <a:gd name="T61" fmla="*/ 12 h 193"/>
                    <a:gd name="T62" fmla="*/ 305 w 565"/>
                    <a:gd name="T63" fmla="*/ 8 h 193"/>
                    <a:gd name="T64" fmla="*/ 335 w 565"/>
                    <a:gd name="T65" fmla="*/ 19 h 193"/>
                    <a:gd name="T66" fmla="*/ 363 w 565"/>
                    <a:gd name="T67" fmla="*/ 35 h 193"/>
                    <a:gd name="T68" fmla="*/ 388 w 565"/>
                    <a:gd name="T69" fmla="*/ 54 h 193"/>
                    <a:gd name="T70" fmla="*/ 409 w 565"/>
                    <a:gd name="T71" fmla="*/ 77 h 193"/>
                    <a:gd name="T72" fmla="*/ 426 w 565"/>
                    <a:gd name="T73" fmla="*/ 103 h 193"/>
                    <a:gd name="T74" fmla="*/ 438 w 565"/>
                    <a:gd name="T75" fmla="*/ 131 h 193"/>
                    <a:gd name="T76" fmla="*/ 447 w 565"/>
                    <a:gd name="T77" fmla="*/ 161 h 193"/>
                    <a:gd name="T78" fmla="*/ 449 w 565"/>
                    <a:gd name="T79" fmla="*/ 192 h 19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65"/>
                    <a:gd name="T121" fmla="*/ 0 h 193"/>
                    <a:gd name="T122" fmla="*/ 565 w 565"/>
                    <a:gd name="T123" fmla="*/ 193 h 19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65" h="193">
                      <a:moveTo>
                        <a:pt x="564" y="192"/>
                      </a:moveTo>
                      <a:lnTo>
                        <a:pt x="563" y="172"/>
                      </a:lnTo>
                      <a:lnTo>
                        <a:pt x="560" y="153"/>
                      </a:lnTo>
                      <a:lnTo>
                        <a:pt x="555" y="135"/>
                      </a:lnTo>
                      <a:lnTo>
                        <a:pt x="548" y="117"/>
                      </a:lnTo>
                      <a:lnTo>
                        <a:pt x="540" y="100"/>
                      </a:lnTo>
                      <a:lnTo>
                        <a:pt x="530" y="85"/>
                      </a:lnTo>
                      <a:lnTo>
                        <a:pt x="518" y="70"/>
                      </a:lnTo>
                      <a:lnTo>
                        <a:pt x="512" y="63"/>
                      </a:lnTo>
                      <a:lnTo>
                        <a:pt x="505" y="56"/>
                      </a:lnTo>
                      <a:lnTo>
                        <a:pt x="498" y="50"/>
                      </a:lnTo>
                      <a:lnTo>
                        <a:pt x="491" y="44"/>
                      </a:lnTo>
                      <a:lnTo>
                        <a:pt x="483" y="38"/>
                      </a:lnTo>
                      <a:lnTo>
                        <a:pt x="475" y="33"/>
                      </a:lnTo>
                      <a:lnTo>
                        <a:pt x="466" y="28"/>
                      </a:lnTo>
                      <a:lnTo>
                        <a:pt x="458" y="23"/>
                      </a:lnTo>
                      <a:lnTo>
                        <a:pt x="449" y="19"/>
                      </a:lnTo>
                      <a:lnTo>
                        <a:pt x="440" y="15"/>
                      </a:lnTo>
                      <a:lnTo>
                        <a:pt x="431" y="12"/>
                      </a:lnTo>
                      <a:lnTo>
                        <a:pt x="422" y="9"/>
                      </a:lnTo>
                      <a:lnTo>
                        <a:pt x="412" y="6"/>
                      </a:lnTo>
                      <a:lnTo>
                        <a:pt x="402" y="4"/>
                      </a:lnTo>
                      <a:lnTo>
                        <a:pt x="392" y="2"/>
                      </a:lnTo>
                      <a:lnTo>
                        <a:pt x="382" y="1"/>
                      </a:lnTo>
                      <a:lnTo>
                        <a:pt x="372" y="0"/>
                      </a:lnTo>
                      <a:lnTo>
                        <a:pt x="362" y="0"/>
                      </a:lnTo>
                      <a:lnTo>
                        <a:pt x="247" y="0"/>
                      </a:lnTo>
                      <a:lnTo>
                        <a:pt x="231" y="1"/>
                      </a:lnTo>
                      <a:lnTo>
                        <a:pt x="215" y="2"/>
                      </a:lnTo>
                      <a:lnTo>
                        <a:pt x="200" y="5"/>
                      </a:lnTo>
                      <a:lnTo>
                        <a:pt x="185" y="9"/>
                      </a:lnTo>
                      <a:lnTo>
                        <a:pt x="171" y="14"/>
                      </a:lnTo>
                      <a:lnTo>
                        <a:pt x="157" y="20"/>
                      </a:lnTo>
                      <a:lnTo>
                        <a:pt x="144" y="27"/>
                      </a:lnTo>
                      <a:lnTo>
                        <a:pt x="131" y="35"/>
                      </a:lnTo>
                      <a:lnTo>
                        <a:pt x="118" y="44"/>
                      </a:lnTo>
                      <a:lnTo>
                        <a:pt x="108" y="54"/>
                      </a:lnTo>
                      <a:lnTo>
                        <a:pt x="97" y="64"/>
                      </a:lnTo>
                      <a:lnTo>
                        <a:pt x="87" y="76"/>
                      </a:lnTo>
                      <a:lnTo>
                        <a:pt x="78" y="88"/>
                      </a:lnTo>
                      <a:lnTo>
                        <a:pt x="70" y="100"/>
                      </a:lnTo>
                      <a:lnTo>
                        <a:pt x="63" y="114"/>
                      </a:lnTo>
                      <a:lnTo>
                        <a:pt x="57" y="128"/>
                      </a:lnTo>
                      <a:lnTo>
                        <a:pt x="0" y="128"/>
                      </a:lnTo>
                      <a:lnTo>
                        <a:pt x="103" y="192"/>
                      </a:lnTo>
                      <a:lnTo>
                        <a:pt x="230" y="128"/>
                      </a:lnTo>
                      <a:lnTo>
                        <a:pt x="172" y="128"/>
                      </a:lnTo>
                      <a:lnTo>
                        <a:pt x="176" y="117"/>
                      </a:lnTo>
                      <a:lnTo>
                        <a:pt x="182" y="107"/>
                      </a:lnTo>
                      <a:lnTo>
                        <a:pt x="187" y="97"/>
                      </a:lnTo>
                      <a:lnTo>
                        <a:pt x="193" y="87"/>
                      </a:lnTo>
                      <a:lnTo>
                        <a:pt x="201" y="78"/>
                      </a:lnTo>
                      <a:lnTo>
                        <a:pt x="208" y="69"/>
                      </a:lnTo>
                      <a:lnTo>
                        <a:pt x="215" y="61"/>
                      </a:lnTo>
                      <a:lnTo>
                        <a:pt x="223" y="53"/>
                      </a:lnTo>
                      <a:lnTo>
                        <a:pt x="232" y="46"/>
                      </a:lnTo>
                      <a:lnTo>
                        <a:pt x="241" y="39"/>
                      </a:lnTo>
                      <a:lnTo>
                        <a:pt x="251" y="32"/>
                      </a:lnTo>
                      <a:lnTo>
                        <a:pt x="261" y="26"/>
                      </a:lnTo>
                      <a:lnTo>
                        <a:pt x="271" y="21"/>
                      </a:lnTo>
                      <a:lnTo>
                        <a:pt x="282" y="16"/>
                      </a:lnTo>
                      <a:lnTo>
                        <a:pt x="293" y="12"/>
                      </a:lnTo>
                      <a:lnTo>
                        <a:pt x="305" y="8"/>
                      </a:lnTo>
                      <a:lnTo>
                        <a:pt x="320" y="13"/>
                      </a:lnTo>
                      <a:lnTo>
                        <a:pt x="335" y="19"/>
                      </a:lnTo>
                      <a:lnTo>
                        <a:pt x="350" y="27"/>
                      </a:lnTo>
                      <a:lnTo>
                        <a:pt x="363" y="35"/>
                      </a:lnTo>
                      <a:lnTo>
                        <a:pt x="376" y="44"/>
                      </a:lnTo>
                      <a:lnTo>
                        <a:pt x="388" y="54"/>
                      </a:lnTo>
                      <a:lnTo>
                        <a:pt x="399" y="65"/>
                      </a:lnTo>
                      <a:lnTo>
                        <a:pt x="409" y="77"/>
                      </a:lnTo>
                      <a:lnTo>
                        <a:pt x="418" y="90"/>
                      </a:lnTo>
                      <a:lnTo>
                        <a:pt x="426" y="103"/>
                      </a:lnTo>
                      <a:lnTo>
                        <a:pt x="433" y="117"/>
                      </a:lnTo>
                      <a:lnTo>
                        <a:pt x="438" y="131"/>
                      </a:lnTo>
                      <a:lnTo>
                        <a:pt x="443" y="146"/>
                      </a:lnTo>
                      <a:lnTo>
                        <a:pt x="447" y="161"/>
                      </a:lnTo>
                      <a:lnTo>
                        <a:pt x="448" y="176"/>
                      </a:lnTo>
                      <a:lnTo>
                        <a:pt x="449" y="192"/>
                      </a:lnTo>
                      <a:lnTo>
                        <a:pt x="564" y="192"/>
                      </a:lnTo>
                    </a:path>
                  </a:pathLst>
                </a:custGeom>
                <a:solidFill>
                  <a:srgbClr val="D60093"/>
                </a:soli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8" name="Rectangle 24"/>
                <p:cNvSpPr>
                  <a:spLocks noChangeArrowheads="1"/>
                </p:cNvSpPr>
                <p:nvPr/>
              </p:nvSpPr>
              <p:spPr bwMode="auto">
                <a:xfrm>
                  <a:off x="1626" y="2491"/>
                  <a:ext cx="249" cy="92"/>
                </a:xfrm>
                <a:prstGeom prst="rect">
                  <a:avLst/>
                </a:prstGeom>
                <a:noFill/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fr-FR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651" name="Group 25"/>
              <p:cNvGrpSpPr>
                <a:grpSpLocks/>
              </p:cNvGrpSpPr>
              <p:nvPr/>
            </p:nvGrpSpPr>
            <p:grpSpPr bwMode="auto">
              <a:xfrm>
                <a:off x="3391" y="2352"/>
                <a:ext cx="401" cy="137"/>
                <a:chOff x="3696" y="1817"/>
                <a:chExt cx="565" cy="193"/>
              </a:xfrm>
            </p:grpSpPr>
            <p:sp>
              <p:nvSpPr>
                <p:cNvPr id="69655" name="Freeform 26"/>
                <p:cNvSpPr>
                  <a:spLocks/>
                </p:cNvSpPr>
                <p:nvPr/>
              </p:nvSpPr>
              <p:spPr bwMode="auto">
                <a:xfrm>
                  <a:off x="3696" y="1817"/>
                  <a:ext cx="565" cy="193"/>
                </a:xfrm>
                <a:custGeom>
                  <a:avLst/>
                  <a:gdLst>
                    <a:gd name="T0" fmla="*/ 1 w 565"/>
                    <a:gd name="T1" fmla="*/ 20 h 193"/>
                    <a:gd name="T2" fmla="*/ 9 w 565"/>
                    <a:gd name="T3" fmla="*/ 57 h 193"/>
                    <a:gd name="T4" fmla="*/ 24 w 565"/>
                    <a:gd name="T5" fmla="*/ 91 h 193"/>
                    <a:gd name="T6" fmla="*/ 46 w 565"/>
                    <a:gd name="T7" fmla="*/ 122 h 193"/>
                    <a:gd name="T8" fmla="*/ 59 w 565"/>
                    <a:gd name="T9" fmla="*/ 136 h 193"/>
                    <a:gd name="T10" fmla="*/ 73 w 565"/>
                    <a:gd name="T11" fmla="*/ 148 h 193"/>
                    <a:gd name="T12" fmla="*/ 89 w 565"/>
                    <a:gd name="T13" fmla="*/ 159 h 193"/>
                    <a:gd name="T14" fmla="*/ 106 w 565"/>
                    <a:gd name="T15" fmla="*/ 169 h 193"/>
                    <a:gd name="T16" fmla="*/ 123 w 565"/>
                    <a:gd name="T17" fmla="*/ 177 h 193"/>
                    <a:gd name="T18" fmla="*/ 142 w 565"/>
                    <a:gd name="T19" fmla="*/ 183 h 193"/>
                    <a:gd name="T20" fmla="*/ 161 w 565"/>
                    <a:gd name="T21" fmla="*/ 188 h 193"/>
                    <a:gd name="T22" fmla="*/ 181 w 565"/>
                    <a:gd name="T23" fmla="*/ 191 h 193"/>
                    <a:gd name="T24" fmla="*/ 202 w 565"/>
                    <a:gd name="T25" fmla="*/ 192 h 193"/>
                    <a:gd name="T26" fmla="*/ 334 w 565"/>
                    <a:gd name="T27" fmla="*/ 191 h 193"/>
                    <a:gd name="T28" fmla="*/ 364 w 565"/>
                    <a:gd name="T29" fmla="*/ 187 h 193"/>
                    <a:gd name="T30" fmla="*/ 393 w 565"/>
                    <a:gd name="T31" fmla="*/ 178 h 193"/>
                    <a:gd name="T32" fmla="*/ 420 w 565"/>
                    <a:gd name="T33" fmla="*/ 165 h 193"/>
                    <a:gd name="T34" fmla="*/ 446 w 565"/>
                    <a:gd name="T35" fmla="*/ 148 h 193"/>
                    <a:gd name="T36" fmla="*/ 467 w 565"/>
                    <a:gd name="T37" fmla="*/ 128 h 193"/>
                    <a:gd name="T38" fmla="*/ 486 w 565"/>
                    <a:gd name="T39" fmla="*/ 104 h 193"/>
                    <a:gd name="T40" fmla="*/ 501 w 565"/>
                    <a:gd name="T41" fmla="*/ 78 h 193"/>
                    <a:gd name="T42" fmla="*/ 564 w 565"/>
                    <a:gd name="T43" fmla="*/ 64 h 193"/>
                    <a:gd name="T44" fmla="*/ 334 w 565"/>
                    <a:gd name="T45" fmla="*/ 64 h 193"/>
                    <a:gd name="T46" fmla="*/ 388 w 565"/>
                    <a:gd name="T47" fmla="*/ 75 h 193"/>
                    <a:gd name="T48" fmla="*/ 377 w 565"/>
                    <a:gd name="T49" fmla="*/ 95 h 193"/>
                    <a:gd name="T50" fmla="*/ 364 w 565"/>
                    <a:gd name="T51" fmla="*/ 114 h 193"/>
                    <a:gd name="T52" fmla="*/ 349 w 565"/>
                    <a:gd name="T53" fmla="*/ 131 h 193"/>
                    <a:gd name="T54" fmla="*/ 332 w 565"/>
                    <a:gd name="T55" fmla="*/ 146 h 193"/>
                    <a:gd name="T56" fmla="*/ 313 w 565"/>
                    <a:gd name="T57" fmla="*/ 160 h 193"/>
                    <a:gd name="T58" fmla="*/ 293 w 565"/>
                    <a:gd name="T59" fmla="*/ 171 h 193"/>
                    <a:gd name="T60" fmla="*/ 271 w 565"/>
                    <a:gd name="T61" fmla="*/ 180 h 193"/>
                    <a:gd name="T62" fmla="*/ 259 w 565"/>
                    <a:gd name="T63" fmla="*/ 184 h 193"/>
                    <a:gd name="T64" fmla="*/ 229 w 565"/>
                    <a:gd name="T65" fmla="*/ 173 h 193"/>
                    <a:gd name="T66" fmla="*/ 201 w 565"/>
                    <a:gd name="T67" fmla="*/ 157 h 193"/>
                    <a:gd name="T68" fmla="*/ 176 w 565"/>
                    <a:gd name="T69" fmla="*/ 138 h 193"/>
                    <a:gd name="T70" fmla="*/ 155 w 565"/>
                    <a:gd name="T71" fmla="*/ 115 h 193"/>
                    <a:gd name="T72" fmla="*/ 138 w 565"/>
                    <a:gd name="T73" fmla="*/ 89 h 193"/>
                    <a:gd name="T74" fmla="*/ 126 w 565"/>
                    <a:gd name="T75" fmla="*/ 61 h 193"/>
                    <a:gd name="T76" fmla="*/ 118 w 565"/>
                    <a:gd name="T77" fmla="*/ 31 h 193"/>
                    <a:gd name="T78" fmla="*/ 115 w 565"/>
                    <a:gd name="T79" fmla="*/ 0 h 19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65"/>
                    <a:gd name="T121" fmla="*/ 0 h 193"/>
                    <a:gd name="T122" fmla="*/ 565 w 565"/>
                    <a:gd name="T123" fmla="*/ 193 h 19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65" h="193">
                      <a:moveTo>
                        <a:pt x="0" y="0"/>
                      </a:moveTo>
                      <a:lnTo>
                        <a:pt x="1" y="20"/>
                      </a:lnTo>
                      <a:lnTo>
                        <a:pt x="5" y="39"/>
                      </a:lnTo>
                      <a:lnTo>
                        <a:pt x="9" y="57"/>
                      </a:lnTo>
                      <a:lnTo>
                        <a:pt x="16" y="75"/>
                      </a:lnTo>
                      <a:lnTo>
                        <a:pt x="24" y="91"/>
                      </a:lnTo>
                      <a:lnTo>
                        <a:pt x="34" y="107"/>
                      </a:lnTo>
                      <a:lnTo>
                        <a:pt x="46" y="122"/>
                      </a:lnTo>
                      <a:lnTo>
                        <a:pt x="52" y="129"/>
                      </a:lnTo>
                      <a:lnTo>
                        <a:pt x="59" y="136"/>
                      </a:lnTo>
                      <a:lnTo>
                        <a:pt x="66" y="142"/>
                      </a:lnTo>
                      <a:lnTo>
                        <a:pt x="73" y="148"/>
                      </a:lnTo>
                      <a:lnTo>
                        <a:pt x="81" y="154"/>
                      </a:lnTo>
                      <a:lnTo>
                        <a:pt x="89" y="159"/>
                      </a:lnTo>
                      <a:lnTo>
                        <a:pt x="97" y="164"/>
                      </a:lnTo>
                      <a:lnTo>
                        <a:pt x="106" y="169"/>
                      </a:lnTo>
                      <a:lnTo>
                        <a:pt x="114" y="173"/>
                      </a:lnTo>
                      <a:lnTo>
                        <a:pt x="123" y="177"/>
                      </a:lnTo>
                      <a:lnTo>
                        <a:pt x="132" y="180"/>
                      </a:lnTo>
                      <a:lnTo>
                        <a:pt x="142" y="183"/>
                      </a:lnTo>
                      <a:lnTo>
                        <a:pt x="151" y="186"/>
                      </a:lnTo>
                      <a:lnTo>
                        <a:pt x="161" y="188"/>
                      </a:lnTo>
                      <a:lnTo>
                        <a:pt x="171" y="190"/>
                      </a:lnTo>
                      <a:lnTo>
                        <a:pt x="181" y="191"/>
                      </a:lnTo>
                      <a:lnTo>
                        <a:pt x="192" y="192"/>
                      </a:lnTo>
                      <a:lnTo>
                        <a:pt x="202" y="192"/>
                      </a:lnTo>
                      <a:lnTo>
                        <a:pt x="317" y="192"/>
                      </a:lnTo>
                      <a:lnTo>
                        <a:pt x="334" y="191"/>
                      </a:lnTo>
                      <a:lnTo>
                        <a:pt x="349" y="190"/>
                      </a:lnTo>
                      <a:lnTo>
                        <a:pt x="364" y="187"/>
                      </a:lnTo>
                      <a:lnTo>
                        <a:pt x="379" y="183"/>
                      </a:lnTo>
                      <a:lnTo>
                        <a:pt x="393" y="178"/>
                      </a:lnTo>
                      <a:lnTo>
                        <a:pt x="407" y="172"/>
                      </a:lnTo>
                      <a:lnTo>
                        <a:pt x="420" y="165"/>
                      </a:lnTo>
                      <a:lnTo>
                        <a:pt x="433" y="157"/>
                      </a:lnTo>
                      <a:lnTo>
                        <a:pt x="446" y="148"/>
                      </a:lnTo>
                      <a:lnTo>
                        <a:pt x="457" y="138"/>
                      </a:lnTo>
                      <a:lnTo>
                        <a:pt x="467" y="128"/>
                      </a:lnTo>
                      <a:lnTo>
                        <a:pt x="477" y="116"/>
                      </a:lnTo>
                      <a:lnTo>
                        <a:pt x="486" y="104"/>
                      </a:lnTo>
                      <a:lnTo>
                        <a:pt x="494" y="92"/>
                      </a:lnTo>
                      <a:lnTo>
                        <a:pt x="501" y="78"/>
                      </a:lnTo>
                      <a:lnTo>
                        <a:pt x="507" y="64"/>
                      </a:lnTo>
                      <a:lnTo>
                        <a:pt x="564" y="64"/>
                      </a:lnTo>
                      <a:lnTo>
                        <a:pt x="461" y="0"/>
                      </a:lnTo>
                      <a:lnTo>
                        <a:pt x="334" y="64"/>
                      </a:lnTo>
                      <a:lnTo>
                        <a:pt x="392" y="64"/>
                      </a:lnTo>
                      <a:lnTo>
                        <a:pt x="388" y="75"/>
                      </a:lnTo>
                      <a:lnTo>
                        <a:pt x="382" y="85"/>
                      </a:lnTo>
                      <a:lnTo>
                        <a:pt x="377" y="95"/>
                      </a:lnTo>
                      <a:lnTo>
                        <a:pt x="371" y="105"/>
                      </a:lnTo>
                      <a:lnTo>
                        <a:pt x="364" y="114"/>
                      </a:lnTo>
                      <a:lnTo>
                        <a:pt x="356" y="123"/>
                      </a:lnTo>
                      <a:lnTo>
                        <a:pt x="349" y="131"/>
                      </a:lnTo>
                      <a:lnTo>
                        <a:pt x="341" y="139"/>
                      </a:lnTo>
                      <a:lnTo>
                        <a:pt x="332" y="146"/>
                      </a:lnTo>
                      <a:lnTo>
                        <a:pt x="323" y="153"/>
                      </a:lnTo>
                      <a:lnTo>
                        <a:pt x="313" y="160"/>
                      </a:lnTo>
                      <a:lnTo>
                        <a:pt x="303" y="166"/>
                      </a:lnTo>
                      <a:lnTo>
                        <a:pt x="293" y="171"/>
                      </a:lnTo>
                      <a:lnTo>
                        <a:pt x="282" y="176"/>
                      </a:lnTo>
                      <a:lnTo>
                        <a:pt x="271" y="180"/>
                      </a:lnTo>
                      <a:lnTo>
                        <a:pt x="259" y="184"/>
                      </a:lnTo>
                      <a:lnTo>
                        <a:pt x="244" y="179"/>
                      </a:lnTo>
                      <a:lnTo>
                        <a:pt x="229" y="173"/>
                      </a:lnTo>
                      <a:lnTo>
                        <a:pt x="214" y="166"/>
                      </a:lnTo>
                      <a:lnTo>
                        <a:pt x="201" y="157"/>
                      </a:lnTo>
                      <a:lnTo>
                        <a:pt x="188" y="148"/>
                      </a:lnTo>
                      <a:lnTo>
                        <a:pt x="176" y="138"/>
                      </a:lnTo>
                      <a:lnTo>
                        <a:pt x="165" y="127"/>
                      </a:lnTo>
                      <a:lnTo>
                        <a:pt x="155" y="115"/>
                      </a:lnTo>
                      <a:lnTo>
                        <a:pt x="146" y="102"/>
                      </a:lnTo>
                      <a:lnTo>
                        <a:pt x="138" y="89"/>
                      </a:lnTo>
                      <a:lnTo>
                        <a:pt x="131" y="75"/>
                      </a:lnTo>
                      <a:lnTo>
                        <a:pt x="126" y="61"/>
                      </a:lnTo>
                      <a:lnTo>
                        <a:pt x="121" y="46"/>
                      </a:lnTo>
                      <a:lnTo>
                        <a:pt x="118" y="31"/>
                      </a:lnTo>
                      <a:lnTo>
                        <a:pt x="116" y="16"/>
                      </a:lnTo>
                      <a:lnTo>
                        <a:pt x="11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60093"/>
                </a:soli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837" y="1867"/>
                  <a:ext cx="249" cy="92"/>
                </a:xfrm>
                <a:prstGeom prst="rect">
                  <a:avLst/>
                </a:prstGeom>
                <a:noFill/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fr-FR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652" name="Group 28"/>
              <p:cNvGrpSpPr>
                <a:grpSpLocks/>
              </p:cNvGrpSpPr>
              <p:nvPr/>
            </p:nvGrpSpPr>
            <p:grpSpPr bwMode="auto">
              <a:xfrm>
                <a:off x="3408" y="2887"/>
                <a:ext cx="401" cy="137"/>
                <a:chOff x="3696" y="2633"/>
                <a:chExt cx="565" cy="193"/>
              </a:xfrm>
            </p:grpSpPr>
            <p:sp>
              <p:nvSpPr>
                <p:cNvPr id="69653" name="Freeform 29"/>
                <p:cNvSpPr>
                  <a:spLocks/>
                </p:cNvSpPr>
                <p:nvPr/>
              </p:nvSpPr>
              <p:spPr bwMode="auto">
                <a:xfrm>
                  <a:off x="3696" y="2633"/>
                  <a:ext cx="565" cy="193"/>
                </a:xfrm>
                <a:custGeom>
                  <a:avLst/>
                  <a:gdLst>
                    <a:gd name="T0" fmla="*/ 1 w 565"/>
                    <a:gd name="T1" fmla="*/ 172 h 193"/>
                    <a:gd name="T2" fmla="*/ 9 w 565"/>
                    <a:gd name="T3" fmla="*/ 135 h 193"/>
                    <a:gd name="T4" fmla="*/ 24 w 565"/>
                    <a:gd name="T5" fmla="*/ 100 h 193"/>
                    <a:gd name="T6" fmla="*/ 46 w 565"/>
                    <a:gd name="T7" fmla="*/ 70 h 193"/>
                    <a:gd name="T8" fmla="*/ 59 w 565"/>
                    <a:gd name="T9" fmla="*/ 56 h 193"/>
                    <a:gd name="T10" fmla="*/ 73 w 565"/>
                    <a:gd name="T11" fmla="*/ 44 h 193"/>
                    <a:gd name="T12" fmla="*/ 89 w 565"/>
                    <a:gd name="T13" fmla="*/ 33 h 193"/>
                    <a:gd name="T14" fmla="*/ 106 w 565"/>
                    <a:gd name="T15" fmla="*/ 23 h 193"/>
                    <a:gd name="T16" fmla="*/ 123 w 565"/>
                    <a:gd name="T17" fmla="*/ 15 h 193"/>
                    <a:gd name="T18" fmla="*/ 142 w 565"/>
                    <a:gd name="T19" fmla="*/ 9 h 193"/>
                    <a:gd name="T20" fmla="*/ 161 w 565"/>
                    <a:gd name="T21" fmla="*/ 4 h 193"/>
                    <a:gd name="T22" fmla="*/ 181 w 565"/>
                    <a:gd name="T23" fmla="*/ 1 h 193"/>
                    <a:gd name="T24" fmla="*/ 202 w 565"/>
                    <a:gd name="T25" fmla="*/ 0 h 193"/>
                    <a:gd name="T26" fmla="*/ 334 w 565"/>
                    <a:gd name="T27" fmla="*/ 1 h 193"/>
                    <a:gd name="T28" fmla="*/ 364 w 565"/>
                    <a:gd name="T29" fmla="*/ 5 h 193"/>
                    <a:gd name="T30" fmla="*/ 393 w 565"/>
                    <a:gd name="T31" fmla="*/ 14 h 193"/>
                    <a:gd name="T32" fmla="*/ 420 w 565"/>
                    <a:gd name="T33" fmla="*/ 27 h 193"/>
                    <a:gd name="T34" fmla="*/ 446 w 565"/>
                    <a:gd name="T35" fmla="*/ 44 h 193"/>
                    <a:gd name="T36" fmla="*/ 467 w 565"/>
                    <a:gd name="T37" fmla="*/ 64 h 193"/>
                    <a:gd name="T38" fmla="*/ 486 w 565"/>
                    <a:gd name="T39" fmla="*/ 88 h 193"/>
                    <a:gd name="T40" fmla="*/ 501 w 565"/>
                    <a:gd name="T41" fmla="*/ 114 h 193"/>
                    <a:gd name="T42" fmla="*/ 564 w 565"/>
                    <a:gd name="T43" fmla="*/ 128 h 193"/>
                    <a:gd name="T44" fmla="*/ 334 w 565"/>
                    <a:gd name="T45" fmla="*/ 128 h 193"/>
                    <a:gd name="T46" fmla="*/ 388 w 565"/>
                    <a:gd name="T47" fmla="*/ 117 h 193"/>
                    <a:gd name="T48" fmla="*/ 377 w 565"/>
                    <a:gd name="T49" fmla="*/ 97 h 193"/>
                    <a:gd name="T50" fmla="*/ 364 w 565"/>
                    <a:gd name="T51" fmla="*/ 78 h 193"/>
                    <a:gd name="T52" fmla="*/ 349 w 565"/>
                    <a:gd name="T53" fmla="*/ 61 h 193"/>
                    <a:gd name="T54" fmla="*/ 332 w 565"/>
                    <a:gd name="T55" fmla="*/ 46 h 193"/>
                    <a:gd name="T56" fmla="*/ 313 w 565"/>
                    <a:gd name="T57" fmla="*/ 32 h 193"/>
                    <a:gd name="T58" fmla="*/ 293 w 565"/>
                    <a:gd name="T59" fmla="*/ 21 h 193"/>
                    <a:gd name="T60" fmla="*/ 271 w 565"/>
                    <a:gd name="T61" fmla="*/ 12 h 193"/>
                    <a:gd name="T62" fmla="*/ 259 w 565"/>
                    <a:gd name="T63" fmla="*/ 8 h 193"/>
                    <a:gd name="T64" fmla="*/ 229 w 565"/>
                    <a:gd name="T65" fmla="*/ 19 h 193"/>
                    <a:gd name="T66" fmla="*/ 201 w 565"/>
                    <a:gd name="T67" fmla="*/ 35 h 193"/>
                    <a:gd name="T68" fmla="*/ 176 w 565"/>
                    <a:gd name="T69" fmla="*/ 54 h 193"/>
                    <a:gd name="T70" fmla="*/ 155 w 565"/>
                    <a:gd name="T71" fmla="*/ 77 h 193"/>
                    <a:gd name="T72" fmla="*/ 138 w 565"/>
                    <a:gd name="T73" fmla="*/ 103 h 193"/>
                    <a:gd name="T74" fmla="*/ 126 w 565"/>
                    <a:gd name="T75" fmla="*/ 131 h 193"/>
                    <a:gd name="T76" fmla="*/ 118 w 565"/>
                    <a:gd name="T77" fmla="*/ 161 h 193"/>
                    <a:gd name="T78" fmla="*/ 115 w 565"/>
                    <a:gd name="T79" fmla="*/ 192 h 19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65"/>
                    <a:gd name="T121" fmla="*/ 0 h 193"/>
                    <a:gd name="T122" fmla="*/ 565 w 565"/>
                    <a:gd name="T123" fmla="*/ 193 h 19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65" h="193">
                      <a:moveTo>
                        <a:pt x="0" y="192"/>
                      </a:moveTo>
                      <a:lnTo>
                        <a:pt x="1" y="172"/>
                      </a:lnTo>
                      <a:lnTo>
                        <a:pt x="5" y="153"/>
                      </a:lnTo>
                      <a:lnTo>
                        <a:pt x="9" y="135"/>
                      </a:lnTo>
                      <a:lnTo>
                        <a:pt x="16" y="117"/>
                      </a:lnTo>
                      <a:lnTo>
                        <a:pt x="24" y="100"/>
                      </a:lnTo>
                      <a:lnTo>
                        <a:pt x="34" y="85"/>
                      </a:lnTo>
                      <a:lnTo>
                        <a:pt x="46" y="70"/>
                      </a:lnTo>
                      <a:lnTo>
                        <a:pt x="52" y="63"/>
                      </a:lnTo>
                      <a:lnTo>
                        <a:pt x="59" y="56"/>
                      </a:lnTo>
                      <a:lnTo>
                        <a:pt x="66" y="50"/>
                      </a:lnTo>
                      <a:lnTo>
                        <a:pt x="73" y="44"/>
                      </a:lnTo>
                      <a:lnTo>
                        <a:pt x="81" y="38"/>
                      </a:lnTo>
                      <a:lnTo>
                        <a:pt x="89" y="33"/>
                      </a:lnTo>
                      <a:lnTo>
                        <a:pt x="97" y="28"/>
                      </a:lnTo>
                      <a:lnTo>
                        <a:pt x="106" y="23"/>
                      </a:lnTo>
                      <a:lnTo>
                        <a:pt x="114" y="19"/>
                      </a:lnTo>
                      <a:lnTo>
                        <a:pt x="123" y="15"/>
                      </a:lnTo>
                      <a:lnTo>
                        <a:pt x="132" y="12"/>
                      </a:lnTo>
                      <a:lnTo>
                        <a:pt x="142" y="9"/>
                      </a:lnTo>
                      <a:lnTo>
                        <a:pt x="151" y="6"/>
                      </a:lnTo>
                      <a:lnTo>
                        <a:pt x="161" y="4"/>
                      </a:lnTo>
                      <a:lnTo>
                        <a:pt x="171" y="2"/>
                      </a:lnTo>
                      <a:lnTo>
                        <a:pt x="181" y="1"/>
                      </a:lnTo>
                      <a:lnTo>
                        <a:pt x="192" y="0"/>
                      </a:lnTo>
                      <a:lnTo>
                        <a:pt x="202" y="0"/>
                      </a:lnTo>
                      <a:lnTo>
                        <a:pt x="317" y="0"/>
                      </a:lnTo>
                      <a:lnTo>
                        <a:pt x="334" y="1"/>
                      </a:lnTo>
                      <a:lnTo>
                        <a:pt x="349" y="2"/>
                      </a:lnTo>
                      <a:lnTo>
                        <a:pt x="364" y="5"/>
                      </a:lnTo>
                      <a:lnTo>
                        <a:pt x="379" y="9"/>
                      </a:lnTo>
                      <a:lnTo>
                        <a:pt x="393" y="14"/>
                      </a:lnTo>
                      <a:lnTo>
                        <a:pt x="407" y="20"/>
                      </a:lnTo>
                      <a:lnTo>
                        <a:pt x="420" y="27"/>
                      </a:lnTo>
                      <a:lnTo>
                        <a:pt x="433" y="35"/>
                      </a:lnTo>
                      <a:lnTo>
                        <a:pt x="446" y="44"/>
                      </a:lnTo>
                      <a:lnTo>
                        <a:pt x="457" y="54"/>
                      </a:lnTo>
                      <a:lnTo>
                        <a:pt x="467" y="64"/>
                      </a:lnTo>
                      <a:lnTo>
                        <a:pt x="477" y="76"/>
                      </a:lnTo>
                      <a:lnTo>
                        <a:pt x="486" y="88"/>
                      </a:lnTo>
                      <a:lnTo>
                        <a:pt x="494" y="100"/>
                      </a:lnTo>
                      <a:lnTo>
                        <a:pt x="501" y="114"/>
                      </a:lnTo>
                      <a:lnTo>
                        <a:pt x="507" y="128"/>
                      </a:lnTo>
                      <a:lnTo>
                        <a:pt x="564" y="128"/>
                      </a:lnTo>
                      <a:lnTo>
                        <a:pt x="461" y="192"/>
                      </a:lnTo>
                      <a:lnTo>
                        <a:pt x="334" y="128"/>
                      </a:lnTo>
                      <a:lnTo>
                        <a:pt x="392" y="128"/>
                      </a:lnTo>
                      <a:lnTo>
                        <a:pt x="388" y="117"/>
                      </a:lnTo>
                      <a:lnTo>
                        <a:pt x="382" y="107"/>
                      </a:lnTo>
                      <a:lnTo>
                        <a:pt x="377" y="97"/>
                      </a:lnTo>
                      <a:lnTo>
                        <a:pt x="371" y="87"/>
                      </a:lnTo>
                      <a:lnTo>
                        <a:pt x="364" y="78"/>
                      </a:lnTo>
                      <a:lnTo>
                        <a:pt x="356" y="69"/>
                      </a:lnTo>
                      <a:lnTo>
                        <a:pt x="349" y="61"/>
                      </a:lnTo>
                      <a:lnTo>
                        <a:pt x="341" y="53"/>
                      </a:lnTo>
                      <a:lnTo>
                        <a:pt x="332" y="46"/>
                      </a:lnTo>
                      <a:lnTo>
                        <a:pt x="323" y="39"/>
                      </a:lnTo>
                      <a:lnTo>
                        <a:pt x="313" y="32"/>
                      </a:lnTo>
                      <a:lnTo>
                        <a:pt x="303" y="26"/>
                      </a:lnTo>
                      <a:lnTo>
                        <a:pt x="293" y="21"/>
                      </a:lnTo>
                      <a:lnTo>
                        <a:pt x="282" y="16"/>
                      </a:lnTo>
                      <a:lnTo>
                        <a:pt x="271" y="12"/>
                      </a:lnTo>
                      <a:lnTo>
                        <a:pt x="259" y="8"/>
                      </a:lnTo>
                      <a:lnTo>
                        <a:pt x="244" y="13"/>
                      </a:lnTo>
                      <a:lnTo>
                        <a:pt x="229" y="19"/>
                      </a:lnTo>
                      <a:lnTo>
                        <a:pt x="214" y="27"/>
                      </a:lnTo>
                      <a:lnTo>
                        <a:pt x="201" y="35"/>
                      </a:lnTo>
                      <a:lnTo>
                        <a:pt x="188" y="44"/>
                      </a:lnTo>
                      <a:lnTo>
                        <a:pt x="176" y="54"/>
                      </a:lnTo>
                      <a:lnTo>
                        <a:pt x="165" y="65"/>
                      </a:lnTo>
                      <a:lnTo>
                        <a:pt x="155" y="77"/>
                      </a:lnTo>
                      <a:lnTo>
                        <a:pt x="146" y="90"/>
                      </a:lnTo>
                      <a:lnTo>
                        <a:pt x="138" y="103"/>
                      </a:lnTo>
                      <a:lnTo>
                        <a:pt x="131" y="117"/>
                      </a:lnTo>
                      <a:lnTo>
                        <a:pt x="126" y="131"/>
                      </a:lnTo>
                      <a:lnTo>
                        <a:pt x="121" y="146"/>
                      </a:lnTo>
                      <a:lnTo>
                        <a:pt x="118" y="161"/>
                      </a:lnTo>
                      <a:lnTo>
                        <a:pt x="116" y="176"/>
                      </a:lnTo>
                      <a:lnTo>
                        <a:pt x="115" y="192"/>
                      </a:lnTo>
                      <a:lnTo>
                        <a:pt x="0" y="192"/>
                      </a:lnTo>
                    </a:path>
                  </a:pathLst>
                </a:custGeom>
                <a:solidFill>
                  <a:srgbClr val="D60093"/>
                </a:solidFill>
                <a:ln w="12700" cap="rnd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654" name="Rectangle 30"/>
                <p:cNvSpPr>
                  <a:spLocks noChangeArrowheads="1"/>
                </p:cNvSpPr>
                <p:nvPr/>
              </p:nvSpPr>
              <p:spPr bwMode="auto">
                <a:xfrm flipH="1">
                  <a:off x="3837" y="2683"/>
                  <a:ext cx="249" cy="92"/>
                </a:xfrm>
                <a:prstGeom prst="rect">
                  <a:avLst/>
                </a:prstGeom>
                <a:noFill/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3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fr-FR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9642" name="Group 31"/>
            <p:cNvGrpSpPr>
              <a:grpSpLocks/>
            </p:cNvGrpSpPr>
            <p:nvPr/>
          </p:nvGrpSpPr>
          <p:grpSpPr bwMode="auto">
            <a:xfrm>
              <a:off x="3079" y="3174"/>
              <a:ext cx="137" cy="401"/>
              <a:chOff x="3216" y="3113"/>
              <a:chExt cx="193" cy="565"/>
            </a:xfrm>
          </p:grpSpPr>
          <p:sp>
            <p:nvSpPr>
              <p:cNvPr id="69647" name="Freeform 32"/>
              <p:cNvSpPr>
                <a:spLocks/>
              </p:cNvSpPr>
              <p:nvPr/>
            </p:nvSpPr>
            <p:spPr bwMode="auto">
              <a:xfrm>
                <a:off x="3216" y="3113"/>
                <a:ext cx="193" cy="565"/>
              </a:xfrm>
              <a:custGeom>
                <a:avLst/>
                <a:gdLst>
                  <a:gd name="T0" fmla="*/ 20 w 193"/>
                  <a:gd name="T1" fmla="*/ 1 h 565"/>
                  <a:gd name="T2" fmla="*/ 57 w 193"/>
                  <a:gd name="T3" fmla="*/ 9 h 565"/>
                  <a:gd name="T4" fmla="*/ 91 w 193"/>
                  <a:gd name="T5" fmla="*/ 24 h 565"/>
                  <a:gd name="T6" fmla="*/ 122 w 193"/>
                  <a:gd name="T7" fmla="*/ 46 h 565"/>
                  <a:gd name="T8" fmla="*/ 136 w 193"/>
                  <a:gd name="T9" fmla="*/ 59 h 565"/>
                  <a:gd name="T10" fmla="*/ 148 w 193"/>
                  <a:gd name="T11" fmla="*/ 73 h 565"/>
                  <a:gd name="T12" fmla="*/ 159 w 193"/>
                  <a:gd name="T13" fmla="*/ 89 h 565"/>
                  <a:gd name="T14" fmla="*/ 169 w 193"/>
                  <a:gd name="T15" fmla="*/ 106 h 565"/>
                  <a:gd name="T16" fmla="*/ 177 w 193"/>
                  <a:gd name="T17" fmla="*/ 123 h 565"/>
                  <a:gd name="T18" fmla="*/ 183 w 193"/>
                  <a:gd name="T19" fmla="*/ 142 h 565"/>
                  <a:gd name="T20" fmla="*/ 188 w 193"/>
                  <a:gd name="T21" fmla="*/ 161 h 565"/>
                  <a:gd name="T22" fmla="*/ 191 w 193"/>
                  <a:gd name="T23" fmla="*/ 181 h 565"/>
                  <a:gd name="T24" fmla="*/ 192 w 193"/>
                  <a:gd name="T25" fmla="*/ 202 h 565"/>
                  <a:gd name="T26" fmla="*/ 191 w 193"/>
                  <a:gd name="T27" fmla="*/ 334 h 565"/>
                  <a:gd name="T28" fmla="*/ 187 w 193"/>
                  <a:gd name="T29" fmla="*/ 364 h 565"/>
                  <a:gd name="T30" fmla="*/ 178 w 193"/>
                  <a:gd name="T31" fmla="*/ 393 h 565"/>
                  <a:gd name="T32" fmla="*/ 165 w 193"/>
                  <a:gd name="T33" fmla="*/ 420 h 565"/>
                  <a:gd name="T34" fmla="*/ 148 w 193"/>
                  <a:gd name="T35" fmla="*/ 446 h 565"/>
                  <a:gd name="T36" fmla="*/ 128 w 193"/>
                  <a:gd name="T37" fmla="*/ 467 h 565"/>
                  <a:gd name="T38" fmla="*/ 104 w 193"/>
                  <a:gd name="T39" fmla="*/ 486 h 565"/>
                  <a:gd name="T40" fmla="*/ 78 w 193"/>
                  <a:gd name="T41" fmla="*/ 501 h 565"/>
                  <a:gd name="T42" fmla="*/ 64 w 193"/>
                  <a:gd name="T43" fmla="*/ 564 h 565"/>
                  <a:gd name="T44" fmla="*/ 64 w 193"/>
                  <a:gd name="T45" fmla="*/ 334 h 565"/>
                  <a:gd name="T46" fmla="*/ 75 w 193"/>
                  <a:gd name="T47" fmla="*/ 388 h 565"/>
                  <a:gd name="T48" fmla="*/ 95 w 193"/>
                  <a:gd name="T49" fmla="*/ 377 h 565"/>
                  <a:gd name="T50" fmla="*/ 114 w 193"/>
                  <a:gd name="T51" fmla="*/ 364 h 565"/>
                  <a:gd name="T52" fmla="*/ 131 w 193"/>
                  <a:gd name="T53" fmla="*/ 349 h 565"/>
                  <a:gd name="T54" fmla="*/ 146 w 193"/>
                  <a:gd name="T55" fmla="*/ 332 h 565"/>
                  <a:gd name="T56" fmla="*/ 160 w 193"/>
                  <a:gd name="T57" fmla="*/ 313 h 565"/>
                  <a:gd name="T58" fmla="*/ 171 w 193"/>
                  <a:gd name="T59" fmla="*/ 293 h 565"/>
                  <a:gd name="T60" fmla="*/ 180 w 193"/>
                  <a:gd name="T61" fmla="*/ 271 h 565"/>
                  <a:gd name="T62" fmla="*/ 184 w 193"/>
                  <a:gd name="T63" fmla="*/ 259 h 565"/>
                  <a:gd name="T64" fmla="*/ 173 w 193"/>
                  <a:gd name="T65" fmla="*/ 229 h 565"/>
                  <a:gd name="T66" fmla="*/ 157 w 193"/>
                  <a:gd name="T67" fmla="*/ 201 h 565"/>
                  <a:gd name="T68" fmla="*/ 138 w 193"/>
                  <a:gd name="T69" fmla="*/ 176 h 565"/>
                  <a:gd name="T70" fmla="*/ 115 w 193"/>
                  <a:gd name="T71" fmla="*/ 155 h 565"/>
                  <a:gd name="T72" fmla="*/ 89 w 193"/>
                  <a:gd name="T73" fmla="*/ 138 h 565"/>
                  <a:gd name="T74" fmla="*/ 61 w 193"/>
                  <a:gd name="T75" fmla="*/ 126 h 565"/>
                  <a:gd name="T76" fmla="*/ 31 w 193"/>
                  <a:gd name="T77" fmla="*/ 118 h 565"/>
                  <a:gd name="T78" fmla="*/ 0 w 193"/>
                  <a:gd name="T79" fmla="*/ 115 h 5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3"/>
                  <a:gd name="T121" fmla="*/ 0 h 565"/>
                  <a:gd name="T122" fmla="*/ 193 w 193"/>
                  <a:gd name="T123" fmla="*/ 565 h 5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3" h="565">
                    <a:moveTo>
                      <a:pt x="0" y="0"/>
                    </a:moveTo>
                    <a:lnTo>
                      <a:pt x="20" y="1"/>
                    </a:lnTo>
                    <a:lnTo>
                      <a:pt x="39" y="5"/>
                    </a:lnTo>
                    <a:lnTo>
                      <a:pt x="57" y="9"/>
                    </a:lnTo>
                    <a:lnTo>
                      <a:pt x="75" y="16"/>
                    </a:lnTo>
                    <a:lnTo>
                      <a:pt x="91" y="24"/>
                    </a:lnTo>
                    <a:lnTo>
                      <a:pt x="107" y="34"/>
                    </a:lnTo>
                    <a:lnTo>
                      <a:pt x="122" y="46"/>
                    </a:lnTo>
                    <a:lnTo>
                      <a:pt x="129" y="52"/>
                    </a:lnTo>
                    <a:lnTo>
                      <a:pt x="136" y="59"/>
                    </a:lnTo>
                    <a:lnTo>
                      <a:pt x="142" y="66"/>
                    </a:lnTo>
                    <a:lnTo>
                      <a:pt x="148" y="73"/>
                    </a:lnTo>
                    <a:lnTo>
                      <a:pt x="154" y="81"/>
                    </a:lnTo>
                    <a:lnTo>
                      <a:pt x="159" y="89"/>
                    </a:lnTo>
                    <a:lnTo>
                      <a:pt x="164" y="97"/>
                    </a:lnTo>
                    <a:lnTo>
                      <a:pt x="169" y="106"/>
                    </a:lnTo>
                    <a:lnTo>
                      <a:pt x="173" y="114"/>
                    </a:lnTo>
                    <a:lnTo>
                      <a:pt x="177" y="123"/>
                    </a:lnTo>
                    <a:lnTo>
                      <a:pt x="180" y="132"/>
                    </a:lnTo>
                    <a:lnTo>
                      <a:pt x="183" y="142"/>
                    </a:lnTo>
                    <a:lnTo>
                      <a:pt x="186" y="151"/>
                    </a:lnTo>
                    <a:lnTo>
                      <a:pt x="188" y="161"/>
                    </a:lnTo>
                    <a:lnTo>
                      <a:pt x="190" y="171"/>
                    </a:lnTo>
                    <a:lnTo>
                      <a:pt x="191" y="181"/>
                    </a:lnTo>
                    <a:lnTo>
                      <a:pt x="192" y="192"/>
                    </a:lnTo>
                    <a:lnTo>
                      <a:pt x="192" y="202"/>
                    </a:lnTo>
                    <a:lnTo>
                      <a:pt x="192" y="317"/>
                    </a:lnTo>
                    <a:lnTo>
                      <a:pt x="191" y="334"/>
                    </a:lnTo>
                    <a:lnTo>
                      <a:pt x="190" y="349"/>
                    </a:lnTo>
                    <a:lnTo>
                      <a:pt x="187" y="364"/>
                    </a:lnTo>
                    <a:lnTo>
                      <a:pt x="183" y="379"/>
                    </a:lnTo>
                    <a:lnTo>
                      <a:pt x="178" y="393"/>
                    </a:lnTo>
                    <a:lnTo>
                      <a:pt x="172" y="407"/>
                    </a:lnTo>
                    <a:lnTo>
                      <a:pt x="165" y="420"/>
                    </a:lnTo>
                    <a:lnTo>
                      <a:pt x="157" y="433"/>
                    </a:lnTo>
                    <a:lnTo>
                      <a:pt x="148" y="446"/>
                    </a:lnTo>
                    <a:lnTo>
                      <a:pt x="138" y="457"/>
                    </a:lnTo>
                    <a:lnTo>
                      <a:pt x="128" y="467"/>
                    </a:lnTo>
                    <a:lnTo>
                      <a:pt x="116" y="477"/>
                    </a:lnTo>
                    <a:lnTo>
                      <a:pt x="104" y="486"/>
                    </a:lnTo>
                    <a:lnTo>
                      <a:pt x="92" y="494"/>
                    </a:lnTo>
                    <a:lnTo>
                      <a:pt x="78" y="501"/>
                    </a:lnTo>
                    <a:lnTo>
                      <a:pt x="64" y="507"/>
                    </a:lnTo>
                    <a:lnTo>
                      <a:pt x="64" y="564"/>
                    </a:lnTo>
                    <a:lnTo>
                      <a:pt x="0" y="461"/>
                    </a:lnTo>
                    <a:lnTo>
                      <a:pt x="64" y="334"/>
                    </a:lnTo>
                    <a:lnTo>
                      <a:pt x="64" y="392"/>
                    </a:lnTo>
                    <a:lnTo>
                      <a:pt x="75" y="388"/>
                    </a:lnTo>
                    <a:lnTo>
                      <a:pt x="85" y="382"/>
                    </a:lnTo>
                    <a:lnTo>
                      <a:pt x="95" y="377"/>
                    </a:lnTo>
                    <a:lnTo>
                      <a:pt x="105" y="371"/>
                    </a:lnTo>
                    <a:lnTo>
                      <a:pt x="114" y="364"/>
                    </a:lnTo>
                    <a:lnTo>
                      <a:pt x="123" y="356"/>
                    </a:lnTo>
                    <a:lnTo>
                      <a:pt x="131" y="349"/>
                    </a:lnTo>
                    <a:lnTo>
                      <a:pt x="139" y="341"/>
                    </a:lnTo>
                    <a:lnTo>
                      <a:pt x="146" y="332"/>
                    </a:lnTo>
                    <a:lnTo>
                      <a:pt x="153" y="323"/>
                    </a:lnTo>
                    <a:lnTo>
                      <a:pt x="160" y="313"/>
                    </a:lnTo>
                    <a:lnTo>
                      <a:pt x="166" y="303"/>
                    </a:lnTo>
                    <a:lnTo>
                      <a:pt x="171" y="293"/>
                    </a:lnTo>
                    <a:lnTo>
                      <a:pt x="176" y="282"/>
                    </a:lnTo>
                    <a:lnTo>
                      <a:pt x="180" y="271"/>
                    </a:lnTo>
                    <a:lnTo>
                      <a:pt x="184" y="259"/>
                    </a:lnTo>
                    <a:lnTo>
                      <a:pt x="179" y="244"/>
                    </a:lnTo>
                    <a:lnTo>
                      <a:pt x="173" y="229"/>
                    </a:lnTo>
                    <a:lnTo>
                      <a:pt x="166" y="214"/>
                    </a:lnTo>
                    <a:lnTo>
                      <a:pt x="157" y="201"/>
                    </a:lnTo>
                    <a:lnTo>
                      <a:pt x="148" y="188"/>
                    </a:lnTo>
                    <a:lnTo>
                      <a:pt x="138" y="176"/>
                    </a:lnTo>
                    <a:lnTo>
                      <a:pt x="127" y="165"/>
                    </a:lnTo>
                    <a:lnTo>
                      <a:pt x="115" y="155"/>
                    </a:lnTo>
                    <a:lnTo>
                      <a:pt x="102" y="146"/>
                    </a:lnTo>
                    <a:lnTo>
                      <a:pt x="89" y="138"/>
                    </a:lnTo>
                    <a:lnTo>
                      <a:pt x="75" y="131"/>
                    </a:lnTo>
                    <a:lnTo>
                      <a:pt x="61" y="126"/>
                    </a:lnTo>
                    <a:lnTo>
                      <a:pt x="46" y="121"/>
                    </a:lnTo>
                    <a:lnTo>
                      <a:pt x="31" y="118"/>
                    </a:lnTo>
                    <a:lnTo>
                      <a:pt x="16" y="116"/>
                    </a:lnTo>
                    <a:lnTo>
                      <a:pt x="0" y="1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60093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48" name="Rectangle 33"/>
              <p:cNvSpPr>
                <a:spLocks noChangeArrowheads="1"/>
              </p:cNvSpPr>
              <p:nvPr/>
            </p:nvSpPr>
            <p:spPr bwMode="auto">
              <a:xfrm flipH="1">
                <a:off x="3265" y="3254"/>
                <a:ext cx="92" cy="249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fr-FR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9643" name="Group 34"/>
            <p:cNvGrpSpPr>
              <a:grpSpLocks/>
            </p:cNvGrpSpPr>
            <p:nvPr/>
          </p:nvGrpSpPr>
          <p:grpSpPr bwMode="auto">
            <a:xfrm>
              <a:off x="2640" y="1920"/>
              <a:ext cx="517" cy="336"/>
              <a:chOff x="2640" y="1920"/>
              <a:chExt cx="517" cy="336"/>
            </a:xfrm>
          </p:grpSpPr>
          <p:sp>
            <p:nvSpPr>
              <p:cNvPr id="39971" name="Rectangle 35"/>
              <p:cNvSpPr>
                <a:spLocks noChangeArrowheads="1"/>
              </p:cNvSpPr>
              <p:nvPr/>
            </p:nvSpPr>
            <p:spPr bwMode="auto">
              <a:xfrm>
                <a:off x="2640" y="1920"/>
                <a:ext cx="517" cy="202"/>
              </a:xfrm>
              <a:prstGeom prst="rect">
                <a:avLst/>
              </a:prstGeom>
              <a:solidFill>
                <a:srgbClr val="CC0099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fr-FR" sz="16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FIBRATE</a:t>
                </a:r>
              </a:p>
            </p:txBody>
          </p:sp>
          <p:sp>
            <p:nvSpPr>
              <p:cNvPr id="69646" name="AutoShape 36"/>
              <p:cNvSpPr>
                <a:spLocks noChangeArrowheads="1"/>
              </p:cNvSpPr>
              <p:nvPr/>
            </p:nvSpPr>
            <p:spPr bwMode="auto">
              <a:xfrm rot="10800000" flipH="1">
                <a:off x="2776" y="2121"/>
                <a:ext cx="203" cy="135"/>
              </a:xfrm>
              <a:prstGeom prst="triangle">
                <a:avLst>
                  <a:gd name="adj" fmla="val 49991"/>
                </a:avLst>
              </a:prstGeom>
              <a:solidFill>
                <a:srgbClr val="CC0099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</p:grpSp>
        <p:sp>
          <p:nvSpPr>
            <p:cNvPr id="69644" name="Text Box 37"/>
            <p:cNvSpPr txBox="1">
              <a:spLocks noChangeArrowheads="1"/>
            </p:cNvSpPr>
            <p:nvPr/>
          </p:nvSpPr>
          <p:spPr bwMode="auto">
            <a:xfrm rot="16200267">
              <a:off x="5372" y="3906"/>
              <a:ext cx="622" cy="104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fr-FR" sz="800">
                  <a:latin typeface="Times" panose="02020603050405020304" pitchFamily="18" charset="0"/>
                </a:rPr>
                <a:t>G CAR 04 06 657</a:t>
              </a:r>
            </a:p>
          </p:txBody>
        </p:sp>
      </p:grp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6311901" y="188913"/>
            <a:ext cx="4176713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sz="2000">
                <a:solidFill>
                  <a:srgbClr val="660033"/>
                </a:solidFill>
                <a:latin typeface="Times New Roman" panose="02020603050405020304" pitchFamily="18" charset="0"/>
              </a:rPr>
              <a:t>Augmentation du HDL-C </a:t>
            </a:r>
            <a:r>
              <a:rPr lang="fr-FR" sz="2000" b="1">
                <a:solidFill>
                  <a:srgbClr val="660033"/>
                </a:solidFill>
                <a:latin typeface="Times New Roman" panose="02020603050405020304" pitchFamily="18" charset="0"/>
              </a:rPr>
              <a:t>+ 10 %</a:t>
            </a:r>
            <a:endParaRPr lang="fr-FR" sz="2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6311901" y="765175"/>
            <a:ext cx="4176713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sz="2000">
                <a:solidFill>
                  <a:srgbClr val="660033"/>
                </a:solidFill>
                <a:latin typeface="Times New Roman" panose="02020603050405020304" pitchFamily="18" charset="0"/>
              </a:rPr>
              <a:t>Diminution du LDL-C</a:t>
            </a:r>
            <a:r>
              <a:rPr lang="fr-FR" sz="2000" b="1">
                <a:solidFill>
                  <a:srgbClr val="660033"/>
                </a:solidFill>
                <a:latin typeface="Times New Roman" panose="02020603050405020304" pitchFamily="18" charset="0"/>
              </a:rPr>
              <a:t>- 20 %</a:t>
            </a: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6311901" y="1268414"/>
            <a:ext cx="4176713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sz="2000">
                <a:solidFill>
                  <a:srgbClr val="660033"/>
                </a:solidFill>
                <a:latin typeface="Times New Roman" panose="02020603050405020304" pitchFamily="18" charset="0"/>
              </a:rPr>
              <a:t>Diminution des TG</a:t>
            </a:r>
            <a:r>
              <a:rPr lang="fr-FR" sz="2000" b="1">
                <a:solidFill>
                  <a:srgbClr val="660033"/>
                </a:solidFill>
                <a:latin typeface="Times New Roman" panose="02020603050405020304" pitchFamily="18" charset="0"/>
              </a:rPr>
              <a:t>- 40</a:t>
            </a:r>
            <a:r>
              <a:rPr lang="fr-FR" sz="2400" b="1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fr-FR" sz="2000" b="1">
                <a:solidFill>
                  <a:srgbClr val="660033"/>
                </a:solidFill>
                <a:latin typeface="Times New Roman" panose="02020603050405020304" pitchFamily="18" charset="0"/>
              </a:rPr>
              <a:t>%</a:t>
            </a:r>
            <a:endParaRPr lang="fr-FR" sz="2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5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74" grpId="0" animBg="1"/>
      <p:bldP spid="39975" grpId="0" animBg="1"/>
      <p:bldP spid="399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404813"/>
            <a:ext cx="8656637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66FFCC"/>
                </a:solidFill>
                <a:latin typeface="Comic Sans MS" pitchFamily="66" charset="0"/>
              </a:rPr>
              <a:t>Intérêt de la prise en charge globale</a:t>
            </a:r>
            <a:r>
              <a:rPr lang="en-US" sz="3600" b="1">
                <a:latin typeface="Comic Sans MS" pitchFamily="66" charset="0"/>
              </a:rPr>
              <a:t/>
            </a:r>
            <a:br>
              <a:rPr lang="en-US" sz="3600" b="1">
                <a:latin typeface="Comic Sans MS" pitchFamily="66" charset="0"/>
              </a:rPr>
            </a:br>
            <a:r>
              <a:rPr lang="en-US" sz="3200">
                <a:latin typeface="Comic Sans MS" pitchFamily="66" charset="0"/>
              </a:rPr>
              <a:t>Etude STENO-2, n=160, suivi de 7,8 ans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566988"/>
            <a:ext cx="7772400" cy="3429000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03389" y="6235700"/>
            <a:ext cx="5551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200" i="1">
              <a:latin typeface="Verdana" panose="020B0604030504040204" pitchFamily="34" charset="0"/>
            </a:endParaRPr>
          </a:p>
        </p:txBody>
      </p:sp>
      <p:sp>
        <p:nvSpPr>
          <p:cNvPr id="59397" name="Freeform 5"/>
          <p:cNvSpPr>
            <a:spLocks/>
          </p:cNvSpPr>
          <p:nvPr/>
        </p:nvSpPr>
        <p:spPr bwMode="blackWhite">
          <a:xfrm>
            <a:off x="2878139" y="4811713"/>
            <a:ext cx="7018337" cy="595312"/>
          </a:xfrm>
          <a:custGeom>
            <a:avLst/>
            <a:gdLst>
              <a:gd name="T0" fmla="*/ 0 w 5114"/>
              <a:gd name="T1" fmla="*/ 2147483646 h 377"/>
              <a:gd name="T2" fmla="*/ 2147483646 w 5114"/>
              <a:gd name="T3" fmla="*/ 2147483646 h 377"/>
              <a:gd name="T4" fmla="*/ 2147483646 w 5114"/>
              <a:gd name="T5" fmla="*/ 0 h 377"/>
              <a:gd name="T6" fmla="*/ 2147483646 w 5114"/>
              <a:gd name="T7" fmla="*/ 0 h 377"/>
              <a:gd name="T8" fmla="*/ 0 w 5114"/>
              <a:gd name="T9" fmla="*/ 2147483646 h 3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14"/>
              <a:gd name="T16" fmla="*/ 0 h 377"/>
              <a:gd name="T17" fmla="*/ 5114 w 5114"/>
              <a:gd name="T18" fmla="*/ 377 h 3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14" h="377">
                <a:moveTo>
                  <a:pt x="0" y="377"/>
                </a:moveTo>
                <a:lnTo>
                  <a:pt x="4787" y="361"/>
                </a:lnTo>
                <a:lnTo>
                  <a:pt x="5114" y="0"/>
                </a:lnTo>
                <a:lnTo>
                  <a:pt x="713" y="0"/>
                </a:lnTo>
                <a:lnTo>
                  <a:pt x="0" y="377"/>
                </a:lnTo>
                <a:close/>
              </a:path>
            </a:pathLst>
          </a:custGeom>
          <a:gradFill rotWithShape="0">
            <a:gsLst>
              <a:gs pos="0">
                <a:srgbClr val="0033CC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2782888" y="5373689"/>
            <a:ext cx="6540500" cy="846137"/>
            <a:chOff x="838" y="3392"/>
            <a:chExt cx="4120" cy="533"/>
          </a:xfrm>
        </p:grpSpPr>
        <p:grpSp>
          <p:nvGrpSpPr>
            <p:cNvPr id="59413" name="Group 7"/>
            <p:cNvGrpSpPr>
              <a:grpSpLocks/>
            </p:cNvGrpSpPr>
            <p:nvPr/>
          </p:nvGrpSpPr>
          <p:grpSpPr bwMode="auto">
            <a:xfrm>
              <a:off x="878" y="3399"/>
              <a:ext cx="4038" cy="526"/>
              <a:chOff x="992" y="3365"/>
              <a:chExt cx="4672" cy="634"/>
            </a:xfrm>
          </p:grpSpPr>
          <p:sp>
            <p:nvSpPr>
              <p:cNvPr id="59419" name="AutoShape 8"/>
              <p:cNvSpPr>
                <a:spLocks noChangeArrowheads="1"/>
              </p:cNvSpPr>
              <p:nvPr/>
            </p:nvSpPr>
            <p:spPr bwMode="blackWhite">
              <a:xfrm>
                <a:off x="992" y="3365"/>
                <a:ext cx="888" cy="634"/>
              </a:xfrm>
              <a:prstGeom prst="roundRect">
                <a:avLst>
                  <a:gd name="adj" fmla="val 22162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rgbClr val="00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59420" name="AutoShape 9"/>
              <p:cNvSpPr>
                <a:spLocks noChangeArrowheads="1"/>
              </p:cNvSpPr>
              <p:nvPr/>
            </p:nvSpPr>
            <p:spPr bwMode="blackWhite">
              <a:xfrm>
                <a:off x="1938" y="3365"/>
                <a:ext cx="888" cy="634"/>
              </a:xfrm>
              <a:prstGeom prst="roundRect">
                <a:avLst>
                  <a:gd name="adj" fmla="val 22162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rgbClr val="00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59421" name="AutoShape 10"/>
              <p:cNvSpPr>
                <a:spLocks noChangeArrowheads="1"/>
              </p:cNvSpPr>
              <p:nvPr/>
            </p:nvSpPr>
            <p:spPr bwMode="blackWhite">
              <a:xfrm>
                <a:off x="2884" y="3365"/>
                <a:ext cx="888" cy="634"/>
              </a:xfrm>
              <a:prstGeom prst="roundRect">
                <a:avLst>
                  <a:gd name="adj" fmla="val 22162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rgbClr val="00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59422" name="AutoShape 11"/>
              <p:cNvSpPr>
                <a:spLocks noChangeArrowheads="1"/>
              </p:cNvSpPr>
              <p:nvPr/>
            </p:nvSpPr>
            <p:spPr bwMode="blackWhite">
              <a:xfrm>
                <a:off x="3830" y="3365"/>
                <a:ext cx="888" cy="634"/>
              </a:xfrm>
              <a:prstGeom prst="roundRect">
                <a:avLst>
                  <a:gd name="adj" fmla="val 22162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rgbClr val="00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59423" name="AutoShape 12"/>
              <p:cNvSpPr>
                <a:spLocks noChangeArrowheads="1"/>
              </p:cNvSpPr>
              <p:nvPr/>
            </p:nvSpPr>
            <p:spPr bwMode="blackWhite">
              <a:xfrm>
                <a:off x="4776" y="3365"/>
                <a:ext cx="888" cy="634"/>
              </a:xfrm>
              <a:prstGeom prst="roundRect">
                <a:avLst>
                  <a:gd name="adj" fmla="val 22162"/>
                </a:avLst>
              </a:prstGeom>
              <a:gradFill rotWithShape="0">
                <a:gsLst>
                  <a:gs pos="0">
                    <a:srgbClr val="000099"/>
                  </a:gs>
                  <a:gs pos="100000">
                    <a:srgbClr val="00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</p:grpSp>
        <p:sp>
          <p:nvSpPr>
            <p:cNvPr id="59414" name="Text Box 13"/>
            <p:cNvSpPr txBox="1">
              <a:spLocks noChangeArrowheads="1"/>
            </p:cNvSpPr>
            <p:nvPr/>
          </p:nvSpPr>
          <p:spPr bwMode="auto">
            <a:xfrm>
              <a:off x="838" y="3464"/>
              <a:ext cx="8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60000"/>
                </a:spcBef>
                <a:buClrTx/>
                <a:buFontTx/>
                <a:buNone/>
              </a:pPr>
              <a:r>
                <a:rPr lang="en-US" sz="1200" b="1">
                  <a:solidFill>
                    <a:srgbClr val="CCFF33"/>
                  </a:solidFill>
                </a:rPr>
                <a:t>Hémoglobine glycosylée </a:t>
              </a:r>
              <a:br>
                <a:rPr lang="en-US" sz="1200" b="1">
                  <a:solidFill>
                    <a:srgbClr val="CCFF33"/>
                  </a:solidFill>
                </a:rPr>
              </a:br>
              <a:r>
                <a:rPr lang="en-US" sz="1200" b="1">
                  <a:solidFill>
                    <a:srgbClr val="CCFF33"/>
                  </a:solidFill>
                </a:rPr>
                <a:t>&lt;6,5%</a:t>
              </a:r>
            </a:p>
          </p:txBody>
        </p:sp>
        <p:sp>
          <p:nvSpPr>
            <p:cNvPr id="59415" name="Text Box 14"/>
            <p:cNvSpPr txBox="1">
              <a:spLocks noChangeArrowheads="1"/>
            </p:cNvSpPr>
            <p:nvPr/>
          </p:nvSpPr>
          <p:spPr bwMode="auto">
            <a:xfrm>
              <a:off x="1650" y="3529"/>
              <a:ext cx="8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60000"/>
                </a:spcBef>
                <a:buClrTx/>
                <a:buFontTx/>
                <a:buNone/>
              </a:pPr>
              <a:r>
                <a:rPr lang="en-US" sz="1200" b="1">
                  <a:solidFill>
                    <a:srgbClr val="CCFF33"/>
                  </a:solidFill>
                </a:rPr>
                <a:t>Cholestérol</a:t>
              </a:r>
              <a:br>
                <a:rPr lang="en-US" sz="1200" b="1">
                  <a:solidFill>
                    <a:srgbClr val="CCFF33"/>
                  </a:solidFill>
                </a:rPr>
              </a:br>
              <a:r>
                <a:rPr lang="en-US" sz="1200" b="1">
                  <a:solidFill>
                    <a:srgbClr val="CCFF33"/>
                  </a:solidFill>
                </a:rPr>
                <a:t>&lt;1,75 g/l</a:t>
              </a:r>
            </a:p>
          </p:txBody>
        </p:sp>
        <p:sp>
          <p:nvSpPr>
            <p:cNvPr id="59416" name="Text Box 15"/>
            <p:cNvSpPr txBox="1">
              <a:spLocks noChangeArrowheads="1"/>
            </p:cNvSpPr>
            <p:nvPr/>
          </p:nvSpPr>
          <p:spPr bwMode="auto">
            <a:xfrm>
              <a:off x="2479" y="3538"/>
              <a:ext cx="8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60000"/>
                </a:spcBef>
                <a:buClrTx/>
                <a:buFontTx/>
                <a:buNone/>
              </a:pPr>
              <a:r>
                <a:rPr lang="en-US" sz="1200" b="1">
                  <a:solidFill>
                    <a:srgbClr val="CCFF33"/>
                  </a:solidFill>
                </a:rPr>
                <a:t>Triglycérides</a:t>
              </a:r>
              <a:br>
                <a:rPr lang="en-US" sz="1200" b="1">
                  <a:solidFill>
                    <a:srgbClr val="CCFF33"/>
                  </a:solidFill>
                </a:rPr>
              </a:br>
              <a:r>
                <a:rPr lang="en-US" sz="1200" b="1">
                  <a:solidFill>
                    <a:srgbClr val="CCFF33"/>
                  </a:solidFill>
                </a:rPr>
                <a:t>&lt;1,50 g/l</a:t>
              </a:r>
            </a:p>
          </p:txBody>
        </p:sp>
        <p:sp>
          <p:nvSpPr>
            <p:cNvPr id="59417" name="Text Box 16"/>
            <p:cNvSpPr txBox="1">
              <a:spLocks noChangeArrowheads="1"/>
            </p:cNvSpPr>
            <p:nvPr/>
          </p:nvSpPr>
          <p:spPr bwMode="auto">
            <a:xfrm>
              <a:off x="3290" y="3402"/>
              <a:ext cx="85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Tension </a:t>
              </a:r>
              <a:r>
                <a:rPr lang="en-US" sz="1200" b="1">
                  <a:solidFill>
                    <a:srgbClr val="CCFF33"/>
                  </a:solidFill>
                </a:rPr>
                <a:t>artérielle systolique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200" b="1">
                  <a:solidFill>
                    <a:srgbClr val="CCFF33"/>
                  </a:solidFill>
                </a:rPr>
                <a:t>&lt;130 mmHg      </a:t>
              </a:r>
            </a:p>
          </p:txBody>
        </p:sp>
        <p:sp>
          <p:nvSpPr>
            <p:cNvPr id="59418" name="Text Box 17"/>
            <p:cNvSpPr txBox="1">
              <a:spLocks noChangeArrowheads="1"/>
            </p:cNvSpPr>
            <p:nvPr/>
          </p:nvSpPr>
          <p:spPr bwMode="auto">
            <a:xfrm>
              <a:off x="4100" y="3392"/>
              <a:ext cx="85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60000"/>
                </a:spcBef>
                <a:buClrTx/>
                <a:buFontTx/>
                <a:buNone/>
              </a:pPr>
              <a:r>
                <a:rPr lang="en-US" sz="1200" b="1">
                  <a:solidFill>
                    <a:srgbClr val="CCFF33"/>
                  </a:solidFill>
                </a:rPr>
                <a:t>Tension artérielle diastolique</a:t>
              </a:r>
              <a:br>
                <a:rPr lang="en-US" sz="1200" b="1">
                  <a:solidFill>
                    <a:srgbClr val="CCFF33"/>
                  </a:solidFill>
                </a:rPr>
              </a:br>
              <a:r>
                <a:rPr lang="en-US" sz="1200" b="1">
                  <a:solidFill>
                    <a:srgbClr val="CCFF33"/>
                  </a:solidFill>
                </a:rPr>
                <a:t>&lt;80 mmHg</a:t>
              </a:r>
            </a:p>
          </p:txBody>
        </p:sp>
      </p:grpSp>
      <p:sp>
        <p:nvSpPr>
          <p:cNvPr id="59399" name="AutoShape 18"/>
          <p:cNvSpPr>
            <a:spLocks noChangeArrowheads="1"/>
          </p:cNvSpPr>
          <p:nvPr/>
        </p:nvSpPr>
        <p:spPr bwMode="blackWhite">
          <a:xfrm>
            <a:off x="3284538" y="2546351"/>
            <a:ext cx="6113462" cy="2208213"/>
          </a:xfrm>
          <a:prstGeom prst="roundRect">
            <a:avLst>
              <a:gd name="adj" fmla="val 10380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sz="1800"/>
          </a:p>
        </p:txBody>
      </p:sp>
      <p:graphicFrame>
        <p:nvGraphicFramePr>
          <p:cNvPr id="82963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22526" y="2349500"/>
          <a:ext cx="7281863" cy="3106738"/>
        </p:xfrm>
        <a:graphic>
          <a:graphicData uri="http://schemas.openxmlformats.org/presentationml/2006/ole">
            <p:oleObj spid="_x0000_s10290" name="Graphique" r:id="rId5" imgW="8867628" imgH="4229171" progId="MSGraph.Chart.8">
              <p:embed followColorScheme="full"/>
            </p:oleObj>
          </a:graphicData>
        </a:graphic>
      </p:graphicFrame>
      <p:sp>
        <p:nvSpPr>
          <p:cNvPr id="59401" name="Text Box 20"/>
          <p:cNvSpPr txBox="1">
            <a:spLocks noChangeArrowheads="1"/>
          </p:cNvSpPr>
          <p:nvPr/>
        </p:nvSpPr>
        <p:spPr bwMode="auto">
          <a:xfrm rot="-5400000">
            <a:off x="209550" y="3538538"/>
            <a:ext cx="3917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1600">
                <a:solidFill>
                  <a:srgbClr val="FFFF66"/>
                </a:solidFill>
              </a:rPr>
              <a:t>Patients atteignant les objectifs thérapeutiques au bout d’une durée moyenne de 7,8 ans</a:t>
            </a:r>
            <a:endParaRPr lang="en-US" sz="1600" baseline="-25000">
              <a:solidFill>
                <a:srgbClr val="FFFF66"/>
              </a:solidFill>
            </a:endParaRPr>
          </a:p>
        </p:txBody>
      </p:sp>
      <p:grpSp>
        <p:nvGrpSpPr>
          <p:cNvPr id="59402" name="Group 21"/>
          <p:cNvGrpSpPr>
            <a:grpSpLocks/>
          </p:cNvGrpSpPr>
          <p:nvPr/>
        </p:nvGrpSpPr>
        <p:grpSpPr bwMode="auto">
          <a:xfrm>
            <a:off x="3359151" y="2133600"/>
            <a:ext cx="6183313" cy="336550"/>
            <a:chOff x="1422" y="1389"/>
            <a:chExt cx="3653" cy="245"/>
          </a:xfrm>
        </p:grpSpPr>
        <p:sp>
          <p:nvSpPr>
            <p:cNvPr id="59409" name="Rectangle 22"/>
            <p:cNvSpPr>
              <a:spLocks noChangeArrowheads="1"/>
            </p:cNvSpPr>
            <p:nvPr/>
          </p:nvSpPr>
          <p:spPr bwMode="auto">
            <a:xfrm>
              <a:off x="1422" y="1432"/>
              <a:ext cx="192" cy="14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sz="1800"/>
            </a:p>
          </p:txBody>
        </p:sp>
        <p:sp>
          <p:nvSpPr>
            <p:cNvPr id="59410" name="Text Box 23"/>
            <p:cNvSpPr txBox="1">
              <a:spLocks noChangeArrowheads="1"/>
            </p:cNvSpPr>
            <p:nvPr/>
          </p:nvSpPr>
          <p:spPr bwMode="auto">
            <a:xfrm>
              <a:off x="1620" y="1389"/>
              <a:ext cx="147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60000"/>
                </a:spcBef>
                <a:buClrTx/>
                <a:buFontTx/>
                <a:buNone/>
              </a:pPr>
              <a:r>
                <a:rPr lang="en-US" sz="1600">
                  <a:solidFill>
                    <a:srgbClr val="CCFF33"/>
                  </a:solidFill>
                  <a:latin typeface="Verdana" panose="020B0604030504040204" pitchFamily="34" charset="0"/>
                </a:rPr>
                <a:t>Traitement intensif</a:t>
              </a:r>
            </a:p>
          </p:txBody>
        </p:sp>
        <p:sp>
          <p:nvSpPr>
            <p:cNvPr id="59411" name="Rectangle 24"/>
            <p:cNvSpPr>
              <a:spLocks noChangeArrowheads="1"/>
            </p:cNvSpPr>
            <p:nvPr/>
          </p:nvSpPr>
          <p:spPr bwMode="auto">
            <a:xfrm>
              <a:off x="3100" y="1432"/>
              <a:ext cx="192" cy="14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sz="1800"/>
            </a:p>
          </p:txBody>
        </p:sp>
        <p:sp>
          <p:nvSpPr>
            <p:cNvPr id="59412" name="Text Box 25"/>
            <p:cNvSpPr txBox="1">
              <a:spLocks noChangeArrowheads="1"/>
            </p:cNvSpPr>
            <p:nvPr/>
          </p:nvSpPr>
          <p:spPr bwMode="auto">
            <a:xfrm>
              <a:off x="3336" y="1389"/>
              <a:ext cx="173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60000"/>
                </a:spcBef>
                <a:buClrTx/>
                <a:buFontTx/>
                <a:buNone/>
              </a:pPr>
              <a:r>
                <a:rPr lang="en-US" sz="1600">
                  <a:solidFill>
                    <a:schemeClr val="folHlink"/>
                  </a:solidFill>
                  <a:latin typeface="Verdana" panose="020B0604030504040204" pitchFamily="34" charset="0"/>
                </a:rPr>
                <a:t>Traitement conventionnel</a:t>
              </a:r>
            </a:p>
          </p:txBody>
        </p:sp>
      </p:grpSp>
      <p:sp>
        <p:nvSpPr>
          <p:cNvPr id="59403" name="Text Box 26"/>
          <p:cNvSpPr txBox="1">
            <a:spLocks noChangeArrowheads="1"/>
          </p:cNvSpPr>
          <p:nvPr/>
        </p:nvSpPr>
        <p:spPr bwMode="auto">
          <a:xfrm>
            <a:off x="3349625" y="4292600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1600" b="1">
                <a:solidFill>
                  <a:srgbClr val="66FFCC"/>
                </a:solidFill>
                <a:latin typeface="Verdana" panose="020B0604030504040204" pitchFamily="34" charset="0"/>
              </a:rPr>
              <a:t>P=0,06</a:t>
            </a:r>
          </a:p>
        </p:txBody>
      </p:sp>
      <p:sp>
        <p:nvSpPr>
          <p:cNvPr id="59404" name="Text Box 27"/>
          <p:cNvSpPr txBox="1">
            <a:spLocks noChangeArrowheads="1"/>
          </p:cNvSpPr>
          <p:nvPr/>
        </p:nvSpPr>
        <p:spPr bwMode="auto">
          <a:xfrm>
            <a:off x="3524250" y="2940050"/>
            <a:ext cx="127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1600" b="1">
                <a:solidFill>
                  <a:srgbClr val="66FFCC"/>
                </a:solidFill>
                <a:latin typeface="Verdana" panose="020B0604030504040204" pitchFamily="34" charset="0"/>
              </a:rPr>
              <a:t>P&lt;0,001</a:t>
            </a:r>
          </a:p>
        </p:txBody>
      </p:sp>
      <p:sp>
        <p:nvSpPr>
          <p:cNvPr id="59405" name="Text Box 28"/>
          <p:cNvSpPr txBox="1">
            <a:spLocks noChangeArrowheads="1"/>
          </p:cNvSpPr>
          <p:nvPr/>
        </p:nvSpPr>
        <p:spPr bwMode="auto">
          <a:xfrm>
            <a:off x="5684839" y="3065463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1600" b="1">
                <a:solidFill>
                  <a:srgbClr val="66FFCC"/>
                </a:solidFill>
                <a:latin typeface="Verdana" panose="020B0604030504040204" pitchFamily="34" charset="0"/>
              </a:rPr>
              <a:t>P=0,19</a:t>
            </a:r>
          </a:p>
        </p:txBody>
      </p:sp>
      <p:sp>
        <p:nvSpPr>
          <p:cNvPr id="59406" name="Text Box 29"/>
          <p:cNvSpPr txBox="1">
            <a:spLocks noChangeArrowheads="1"/>
          </p:cNvSpPr>
          <p:nvPr/>
        </p:nvSpPr>
        <p:spPr bwMode="auto">
          <a:xfrm>
            <a:off x="6959601" y="3068638"/>
            <a:ext cx="1196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1600" b="1">
                <a:solidFill>
                  <a:srgbClr val="66FFCC"/>
                </a:solidFill>
                <a:latin typeface="Verdana" panose="020B0604030504040204" pitchFamily="34" charset="0"/>
              </a:rPr>
              <a:t>P=0,001</a:t>
            </a:r>
          </a:p>
        </p:txBody>
      </p:sp>
      <p:sp>
        <p:nvSpPr>
          <p:cNvPr id="59407" name="Text Box 30"/>
          <p:cNvSpPr txBox="1">
            <a:spLocks noChangeArrowheads="1"/>
          </p:cNvSpPr>
          <p:nvPr/>
        </p:nvSpPr>
        <p:spPr bwMode="auto">
          <a:xfrm>
            <a:off x="7775575" y="2967038"/>
            <a:ext cx="103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60000"/>
              </a:spcBef>
              <a:buClrTx/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P=0,21</a:t>
            </a:r>
          </a:p>
        </p:txBody>
      </p:sp>
      <p:sp>
        <p:nvSpPr>
          <p:cNvPr id="59408" name="Rectangle 31"/>
          <p:cNvSpPr>
            <a:spLocks noChangeArrowheads="1"/>
          </p:cNvSpPr>
          <p:nvPr/>
        </p:nvSpPr>
        <p:spPr bwMode="auto">
          <a:xfrm>
            <a:off x="1751013" y="6267451"/>
            <a:ext cx="328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000">
                <a:cs typeface="Times New Roman" panose="02020603050405020304" pitchFamily="18" charset="0"/>
              </a:rPr>
              <a:t>D’après Gæde P et al. </a:t>
            </a:r>
            <a:r>
              <a:rPr lang="en-US" sz="1000" i="1">
                <a:cs typeface="Times New Roman" panose="02020603050405020304" pitchFamily="18" charset="0"/>
              </a:rPr>
              <a:t>N Engl J Med</a:t>
            </a:r>
            <a:r>
              <a:rPr lang="en-US" sz="1000">
                <a:cs typeface="Times New Roman" panose="02020603050405020304" pitchFamily="18" charset="0"/>
              </a:rPr>
              <a:t> 2003;348:383-393</a:t>
            </a:r>
            <a:endParaRPr lang="fr-FR" sz="10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5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OleChart spid="829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49275"/>
            <a:ext cx="8839200" cy="10112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CCFF33"/>
                </a:solidFill>
              </a:rPr>
              <a:t>Une prise en charge globale réduit le risque cardiovasculaire</a:t>
            </a:r>
            <a:r>
              <a:rPr lang="en-US" sz="3200" b="1"/>
              <a:t> </a:t>
            </a:r>
            <a:br>
              <a:rPr lang="en-US" sz="3200" b="1"/>
            </a:br>
            <a:r>
              <a:rPr lang="en-US" sz="3200">
                <a:latin typeface="Comic Sans MS" pitchFamily="66" charset="0"/>
              </a:rPr>
              <a:t>Etude STENO-2 n=160, suivi de 7,8 ans</a:t>
            </a:r>
            <a:r>
              <a:rPr lang="en-US" sz="3600">
                <a:latin typeface="Comic Sans MS" pitchFamily="66" charset="0"/>
              </a:rPr>
              <a:t/>
            </a:r>
            <a:br>
              <a:rPr lang="en-US" sz="3600">
                <a:latin typeface="Comic Sans MS" pitchFamily="66" charset="0"/>
              </a:rPr>
            </a:br>
            <a:endParaRPr lang="en-US" sz="3600">
              <a:latin typeface="Comic Sans MS" pitchFamily="66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8945530" y="6493841"/>
            <a:ext cx="2846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000">
                <a:cs typeface="Times New Roman" panose="02020603050405020304" pitchFamily="18" charset="0"/>
              </a:rPr>
              <a:t>Gæde P et al. </a:t>
            </a:r>
            <a:r>
              <a:rPr lang="en-US" sz="1000" i="1">
                <a:cs typeface="Times New Roman" panose="02020603050405020304" pitchFamily="18" charset="0"/>
              </a:rPr>
              <a:t>N Engl J Med</a:t>
            </a:r>
            <a:r>
              <a:rPr lang="en-US" sz="1000">
                <a:cs typeface="Times New Roman" panose="02020603050405020304" pitchFamily="18" charset="0"/>
              </a:rPr>
              <a:t> 2003;348:383-393.</a:t>
            </a:r>
            <a:endParaRPr lang="fr-FR" sz="1000">
              <a:cs typeface="Times New Roman" panose="02020603050405020304" pitchFamily="18" charset="0"/>
            </a:endParaRP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323569" y="1670050"/>
            <a:ext cx="9248872" cy="5187950"/>
            <a:chOff x="-787" y="985"/>
            <a:chExt cx="5916" cy="3318"/>
          </a:xfrm>
        </p:grpSpPr>
        <p:sp>
          <p:nvSpPr>
            <p:cNvPr id="61445" name="Freeform 5"/>
            <p:cNvSpPr>
              <a:spLocks/>
            </p:cNvSpPr>
            <p:nvPr/>
          </p:nvSpPr>
          <p:spPr bwMode="auto">
            <a:xfrm>
              <a:off x="1371" y="3263"/>
              <a:ext cx="3524" cy="297"/>
            </a:xfrm>
            <a:custGeom>
              <a:avLst/>
              <a:gdLst>
                <a:gd name="T0" fmla="*/ 0 w 4591"/>
                <a:gd name="T1" fmla="*/ 226 h 340"/>
                <a:gd name="T2" fmla="*/ 1878 w 4591"/>
                <a:gd name="T3" fmla="*/ 224 h 340"/>
                <a:gd name="T4" fmla="*/ 2076 w 4591"/>
                <a:gd name="T5" fmla="*/ 0 h 340"/>
                <a:gd name="T6" fmla="*/ 211 w 4591"/>
                <a:gd name="T7" fmla="*/ 3 h 340"/>
                <a:gd name="T8" fmla="*/ 0 w 4591"/>
                <a:gd name="T9" fmla="*/ 226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91"/>
                <a:gd name="T16" fmla="*/ 0 h 340"/>
                <a:gd name="T17" fmla="*/ 4591 w 4591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91" h="340">
                  <a:moveTo>
                    <a:pt x="0" y="340"/>
                  </a:moveTo>
                  <a:lnTo>
                    <a:pt x="4152" y="336"/>
                  </a:lnTo>
                  <a:lnTo>
                    <a:pt x="4591" y="0"/>
                  </a:lnTo>
                  <a:lnTo>
                    <a:pt x="466" y="4"/>
                  </a:lnTo>
                  <a:lnTo>
                    <a:pt x="0" y="340"/>
                  </a:lnTo>
                  <a:close/>
                </a:path>
              </a:pathLst>
            </a:custGeom>
            <a:gradFill rotWithShape="0">
              <a:gsLst>
                <a:gs pos="0">
                  <a:srgbClr val="0033CC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46" name="AutoShape 6"/>
            <p:cNvSpPr>
              <a:spLocks noChangeArrowheads="1"/>
            </p:cNvSpPr>
            <p:nvPr/>
          </p:nvSpPr>
          <p:spPr bwMode="blackWhite">
            <a:xfrm>
              <a:off x="1527" y="1364"/>
              <a:ext cx="3076" cy="1832"/>
            </a:xfrm>
            <a:prstGeom prst="roundRect">
              <a:avLst>
                <a:gd name="adj" fmla="val 10949"/>
              </a:avLst>
            </a:prstGeom>
            <a:gradFill rotWithShape="0">
              <a:gsLst>
                <a:gs pos="0">
                  <a:srgbClr val="000099"/>
                </a:gs>
                <a:gs pos="100000">
                  <a:srgbClr val="0033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fr-FR" sz="1800"/>
            </a:p>
          </p:txBody>
        </p:sp>
        <p:sp>
          <p:nvSpPr>
            <p:cNvPr id="61447" name="Freeform 7"/>
            <p:cNvSpPr>
              <a:spLocks noEditPoints="1"/>
            </p:cNvSpPr>
            <p:nvPr/>
          </p:nvSpPr>
          <p:spPr bwMode="auto">
            <a:xfrm>
              <a:off x="1467" y="1508"/>
              <a:ext cx="3053" cy="1973"/>
            </a:xfrm>
            <a:custGeom>
              <a:avLst/>
              <a:gdLst>
                <a:gd name="T0" fmla="*/ 0 w 18730"/>
                <a:gd name="T1" fmla="*/ 1927 h 11316"/>
                <a:gd name="T2" fmla="*/ 39 w 18730"/>
                <a:gd name="T3" fmla="*/ 1909 h 11316"/>
                <a:gd name="T4" fmla="*/ 194 w 18730"/>
                <a:gd name="T5" fmla="*/ 1895 h 11316"/>
                <a:gd name="T6" fmla="*/ 208 w 18730"/>
                <a:gd name="T7" fmla="*/ 1695 h 11316"/>
                <a:gd name="T8" fmla="*/ 465 w 18730"/>
                <a:gd name="T9" fmla="*/ 1661 h 11316"/>
                <a:gd name="T10" fmla="*/ 697 w 18730"/>
                <a:gd name="T11" fmla="*/ 1575 h 11316"/>
                <a:gd name="T12" fmla="*/ 776 w 18730"/>
                <a:gd name="T13" fmla="*/ 1560 h 11316"/>
                <a:gd name="T14" fmla="*/ 789 w 18730"/>
                <a:gd name="T15" fmla="*/ 1396 h 11316"/>
                <a:gd name="T16" fmla="*/ 893 w 18730"/>
                <a:gd name="T17" fmla="*/ 1329 h 11316"/>
                <a:gd name="T18" fmla="*/ 1086 w 18730"/>
                <a:gd name="T19" fmla="*/ 1276 h 11316"/>
                <a:gd name="T20" fmla="*/ 1163 w 18730"/>
                <a:gd name="T21" fmla="*/ 1262 h 11316"/>
                <a:gd name="T22" fmla="*/ 1177 w 18730"/>
                <a:gd name="T23" fmla="*/ 1196 h 11316"/>
                <a:gd name="T24" fmla="*/ 1279 w 18730"/>
                <a:gd name="T25" fmla="*/ 1129 h 11316"/>
                <a:gd name="T26" fmla="*/ 1476 w 18730"/>
                <a:gd name="T27" fmla="*/ 959 h 11316"/>
                <a:gd name="T28" fmla="*/ 1476 w 18730"/>
                <a:gd name="T29" fmla="*/ 931 h 11316"/>
                <a:gd name="T30" fmla="*/ 1538 w 18730"/>
                <a:gd name="T31" fmla="*/ 959 h 11316"/>
                <a:gd name="T32" fmla="*/ 1551 w 18730"/>
                <a:gd name="T33" fmla="*/ 1129 h 11316"/>
                <a:gd name="T34" fmla="*/ 1564 w 18730"/>
                <a:gd name="T35" fmla="*/ 1063 h 11316"/>
                <a:gd name="T36" fmla="*/ 1823 w 18730"/>
                <a:gd name="T37" fmla="*/ 964 h 11316"/>
                <a:gd name="T38" fmla="*/ 2093 w 18730"/>
                <a:gd name="T39" fmla="*/ 879 h 11316"/>
                <a:gd name="T40" fmla="*/ 2212 w 18730"/>
                <a:gd name="T41" fmla="*/ 865 h 11316"/>
                <a:gd name="T42" fmla="*/ 2225 w 18730"/>
                <a:gd name="T43" fmla="*/ 764 h 11316"/>
                <a:gd name="T44" fmla="*/ 2328 w 18730"/>
                <a:gd name="T45" fmla="*/ 632 h 11316"/>
                <a:gd name="T46" fmla="*/ 2442 w 18730"/>
                <a:gd name="T47" fmla="*/ 546 h 11316"/>
                <a:gd name="T48" fmla="*/ 2675 w 18730"/>
                <a:gd name="T49" fmla="*/ 532 h 11316"/>
                <a:gd name="T50" fmla="*/ 2689 w 18730"/>
                <a:gd name="T51" fmla="*/ 433 h 11316"/>
                <a:gd name="T52" fmla="*/ 2793 w 18730"/>
                <a:gd name="T53" fmla="*/ 298 h 11316"/>
                <a:gd name="T54" fmla="*/ 2831 w 18730"/>
                <a:gd name="T55" fmla="*/ 246 h 11316"/>
                <a:gd name="T56" fmla="*/ 2947 w 18730"/>
                <a:gd name="T57" fmla="*/ 232 h 11316"/>
                <a:gd name="T58" fmla="*/ 2961 w 18730"/>
                <a:gd name="T59" fmla="*/ 166 h 11316"/>
                <a:gd name="T60" fmla="*/ 2964 w 18730"/>
                <a:gd name="T61" fmla="*/ 28 h 11316"/>
                <a:gd name="T62" fmla="*/ 3053 w 18730"/>
                <a:gd name="T63" fmla="*/ 0 h 11316"/>
                <a:gd name="T64" fmla="*/ 3053 w 18730"/>
                <a:gd name="T65" fmla="*/ 194 h 11316"/>
                <a:gd name="T66" fmla="*/ 2974 w 18730"/>
                <a:gd name="T67" fmla="*/ 246 h 11316"/>
                <a:gd name="T68" fmla="*/ 2858 w 18730"/>
                <a:gd name="T69" fmla="*/ 260 h 11316"/>
                <a:gd name="T70" fmla="*/ 2845 w 18730"/>
                <a:gd name="T71" fmla="*/ 326 h 11316"/>
                <a:gd name="T72" fmla="*/ 2820 w 18730"/>
                <a:gd name="T73" fmla="*/ 461 h 11316"/>
                <a:gd name="T74" fmla="*/ 2703 w 18730"/>
                <a:gd name="T75" fmla="*/ 546 h 11316"/>
                <a:gd name="T76" fmla="*/ 2469 w 18730"/>
                <a:gd name="T77" fmla="*/ 560 h 11316"/>
                <a:gd name="T78" fmla="*/ 2456 w 18730"/>
                <a:gd name="T79" fmla="*/ 660 h 11316"/>
                <a:gd name="T80" fmla="*/ 2355 w 18730"/>
                <a:gd name="T81" fmla="*/ 792 h 11316"/>
                <a:gd name="T82" fmla="*/ 2239 w 18730"/>
                <a:gd name="T83" fmla="*/ 879 h 11316"/>
                <a:gd name="T84" fmla="*/ 2120 w 18730"/>
                <a:gd name="T85" fmla="*/ 893 h 11316"/>
                <a:gd name="T86" fmla="*/ 2107 w 18730"/>
                <a:gd name="T87" fmla="*/ 992 h 11316"/>
                <a:gd name="T88" fmla="*/ 1850 w 18730"/>
                <a:gd name="T89" fmla="*/ 1091 h 11316"/>
                <a:gd name="T90" fmla="*/ 1578 w 18730"/>
                <a:gd name="T91" fmla="*/ 1143 h 11316"/>
                <a:gd name="T92" fmla="*/ 1306 w 18730"/>
                <a:gd name="T93" fmla="*/ 1157 h 11316"/>
                <a:gd name="T94" fmla="*/ 1293 w 18730"/>
                <a:gd name="T95" fmla="*/ 1224 h 11316"/>
                <a:gd name="T96" fmla="*/ 1190 w 18730"/>
                <a:gd name="T97" fmla="*/ 1290 h 11316"/>
                <a:gd name="T98" fmla="*/ 1113 w 18730"/>
                <a:gd name="T99" fmla="*/ 1343 h 11316"/>
                <a:gd name="T100" fmla="*/ 920 w 18730"/>
                <a:gd name="T101" fmla="*/ 1357 h 11316"/>
                <a:gd name="T102" fmla="*/ 906 w 18730"/>
                <a:gd name="T103" fmla="*/ 1424 h 11316"/>
                <a:gd name="T104" fmla="*/ 802 w 18730"/>
                <a:gd name="T105" fmla="*/ 1589 h 11316"/>
                <a:gd name="T106" fmla="*/ 724 w 18730"/>
                <a:gd name="T107" fmla="*/ 1675 h 11316"/>
                <a:gd name="T108" fmla="*/ 492 w 18730"/>
                <a:gd name="T109" fmla="*/ 1689 h 11316"/>
                <a:gd name="T110" fmla="*/ 479 w 18730"/>
                <a:gd name="T111" fmla="*/ 1723 h 11316"/>
                <a:gd name="T112" fmla="*/ 221 w 18730"/>
                <a:gd name="T113" fmla="*/ 1923 h 11316"/>
                <a:gd name="T114" fmla="*/ 66 w 18730"/>
                <a:gd name="T115" fmla="*/ 1941 h 11316"/>
                <a:gd name="T116" fmla="*/ 27 w 18730"/>
                <a:gd name="T117" fmla="*/ 1955 h 11316"/>
                <a:gd name="T118" fmla="*/ 1538 w 18730"/>
                <a:gd name="T119" fmla="*/ 931 h 11316"/>
                <a:gd name="T120" fmla="*/ 1538 w 18730"/>
                <a:gd name="T121" fmla="*/ 931 h 11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730" h="11316">
                  <a:moveTo>
                    <a:pt x="0" y="11316"/>
                  </a:moveTo>
                  <a:lnTo>
                    <a:pt x="0" y="11130"/>
                  </a:lnTo>
                  <a:lnTo>
                    <a:pt x="0" y="11050"/>
                  </a:lnTo>
                  <a:lnTo>
                    <a:pt x="82" y="11050"/>
                  </a:lnTo>
                  <a:lnTo>
                    <a:pt x="237" y="11050"/>
                  </a:lnTo>
                  <a:lnTo>
                    <a:pt x="237" y="10947"/>
                  </a:lnTo>
                  <a:lnTo>
                    <a:pt x="237" y="10866"/>
                  </a:lnTo>
                  <a:lnTo>
                    <a:pt x="320" y="10866"/>
                  </a:lnTo>
                  <a:lnTo>
                    <a:pt x="1193" y="10866"/>
                  </a:lnTo>
                  <a:lnTo>
                    <a:pt x="1193" y="9801"/>
                  </a:lnTo>
                  <a:lnTo>
                    <a:pt x="1193" y="9720"/>
                  </a:lnTo>
                  <a:lnTo>
                    <a:pt x="1276" y="9720"/>
                  </a:lnTo>
                  <a:lnTo>
                    <a:pt x="2853" y="9720"/>
                  </a:lnTo>
                  <a:lnTo>
                    <a:pt x="2853" y="9609"/>
                  </a:lnTo>
                  <a:lnTo>
                    <a:pt x="2853" y="9527"/>
                  </a:lnTo>
                  <a:lnTo>
                    <a:pt x="2936" y="9527"/>
                  </a:lnTo>
                  <a:lnTo>
                    <a:pt x="4275" y="9527"/>
                  </a:lnTo>
                  <a:lnTo>
                    <a:pt x="4275" y="9031"/>
                  </a:lnTo>
                  <a:lnTo>
                    <a:pt x="4275" y="8950"/>
                  </a:lnTo>
                  <a:lnTo>
                    <a:pt x="4358" y="8950"/>
                  </a:lnTo>
                  <a:lnTo>
                    <a:pt x="4758" y="8950"/>
                  </a:lnTo>
                  <a:lnTo>
                    <a:pt x="4758" y="8086"/>
                  </a:lnTo>
                  <a:lnTo>
                    <a:pt x="4758" y="8005"/>
                  </a:lnTo>
                  <a:lnTo>
                    <a:pt x="4841" y="8005"/>
                  </a:lnTo>
                  <a:lnTo>
                    <a:pt x="5476" y="8005"/>
                  </a:lnTo>
                  <a:lnTo>
                    <a:pt x="5476" y="7701"/>
                  </a:lnTo>
                  <a:lnTo>
                    <a:pt x="5476" y="7620"/>
                  </a:lnTo>
                  <a:lnTo>
                    <a:pt x="5560" y="7620"/>
                  </a:lnTo>
                  <a:lnTo>
                    <a:pt x="6662" y="7620"/>
                  </a:lnTo>
                  <a:lnTo>
                    <a:pt x="6662" y="7316"/>
                  </a:lnTo>
                  <a:lnTo>
                    <a:pt x="6662" y="7236"/>
                  </a:lnTo>
                  <a:lnTo>
                    <a:pt x="6745" y="7236"/>
                  </a:lnTo>
                  <a:lnTo>
                    <a:pt x="7136" y="7236"/>
                  </a:lnTo>
                  <a:lnTo>
                    <a:pt x="7136" y="6940"/>
                  </a:lnTo>
                  <a:lnTo>
                    <a:pt x="7136" y="6858"/>
                  </a:lnTo>
                  <a:lnTo>
                    <a:pt x="7219" y="6858"/>
                  </a:lnTo>
                  <a:lnTo>
                    <a:pt x="7847" y="6858"/>
                  </a:lnTo>
                  <a:lnTo>
                    <a:pt x="7847" y="6555"/>
                  </a:lnTo>
                  <a:lnTo>
                    <a:pt x="7847" y="6474"/>
                  </a:lnTo>
                  <a:lnTo>
                    <a:pt x="7931" y="6474"/>
                  </a:lnTo>
                  <a:lnTo>
                    <a:pt x="9054" y="6474"/>
                  </a:lnTo>
                  <a:lnTo>
                    <a:pt x="9054" y="5502"/>
                  </a:lnTo>
                  <a:lnTo>
                    <a:pt x="8863" y="5502"/>
                  </a:lnTo>
                  <a:lnTo>
                    <a:pt x="8863" y="5340"/>
                  </a:lnTo>
                  <a:lnTo>
                    <a:pt x="9054" y="5340"/>
                  </a:lnTo>
                  <a:lnTo>
                    <a:pt x="9137" y="5340"/>
                  </a:lnTo>
                  <a:lnTo>
                    <a:pt x="9434" y="5340"/>
                  </a:lnTo>
                  <a:lnTo>
                    <a:pt x="9434" y="5502"/>
                  </a:lnTo>
                  <a:lnTo>
                    <a:pt x="9219" y="5502"/>
                  </a:lnTo>
                  <a:lnTo>
                    <a:pt x="9219" y="6474"/>
                  </a:lnTo>
                  <a:lnTo>
                    <a:pt x="9515" y="6474"/>
                  </a:lnTo>
                  <a:lnTo>
                    <a:pt x="9515" y="6179"/>
                  </a:lnTo>
                  <a:lnTo>
                    <a:pt x="9515" y="6098"/>
                  </a:lnTo>
                  <a:lnTo>
                    <a:pt x="9598" y="6098"/>
                  </a:lnTo>
                  <a:lnTo>
                    <a:pt x="11182" y="6098"/>
                  </a:lnTo>
                  <a:lnTo>
                    <a:pt x="11182" y="5610"/>
                  </a:lnTo>
                  <a:lnTo>
                    <a:pt x="11182" y="5529"/>
                  </a:lnTo>
                  <a:lnTo>
                    <a:pt x="11266" y="5529"/>
                  </a:lnTo>
                  <a:lnTo>
                    <a:pt x="12842" y="5529"/>
                  </a:lnTo>
                  <a:lnTo>
                    <a:pt x="12842" y="5040"/>
                  </a:lnTo>
                  <a:lnTo>
                    <a:pt x="12842" y="4960"/>
                  </a:lnTo>
                  <a:lnTo>
                    <a:pt x="12925" y="4960"/>
                  </a:lnTo>
                  <a:lnTo>
                    <a:pt x="13570" y="4960"/>
                  </a:lnTo>
                  <a:lnTo>
                    <a:pt x="13570" y="4464"/>
                  </a:lnTo>
                  <a:lnTo>
                    <a:pt x="13570" y="4383"/>
                  </a:lnTo>
                  <a:lnTo>
                    <a:pt x="13652" y="4383"/>
                  </a:lnTo>
                  <a:lnTo>
                    <a:pt x="14281" y="4383"/>
                  </a:lnTo>
                  <a:lnTo>
                    <a:pt x="14281" y="3703"/>
                  </a:lnTo>
                  <a:lnTo>
                    <a:pt x="14281" y="3622"/>
                  </a:lnTo>
                  <a:lnTo>
                    <a:pt x="14363" y="3622"/>
                  </a:lnTo>
                  <a:lnTo>
                    <a:pt x="14984" y="3622"/>
                  </a:lnTo>
                  <a:lnTo>
                    <a:pt x="14984" y="3133"/>
                  </a:lnTo>
                  <a:lnTo>
                    <a:pt x="14984" y="3053"/>
                  </a:lnTo>
                  <a:lnTo>
                    <a:pt x="15067" y="3053"/>
                  </a:lnTo>
                  <a:lnTo>
                    <a:pt x="16414" y="3053"/>
                  </a:lnTo>
                  <a:lnTo>
                    <a:pt x="16414" y="2565"/>
                  </a:lnTo>
                  <a:lnTo>
                    <a:pt x="16414" y="2483"/>
                  </a:lnTo>
                  <a:lnTo>
                    <a:pt x="16498" y="2483"/>
                  </a:lnTo>
                  <a:lnTo>
                    <a:pt x="17133" y="2483"/>
                  </a:lnTo>
                  <a:lnTo>
                    <a:pt x="17133" y="1787"/>
                  </a:lnTo>
                  <a:lnTo>
                    <a:pt x="17133" y="1707"/>
                  </a:lnTo>
                  <a:lnTo>
                    <a:pt x="17217" y="1707"/>
                  </a:lnTo>
                  <a:lnTo>
                    <a:pt x="17371" y="1707"/>
                  </a:lnTo>
                  <a:lnTo>
                    <a:pt x="17371" y="1411"/>
                  </a:lnTo>
                  <a:lnTo>
                    <a:pt x="17371" y="1329"/>
                  </a:lnTo>
                  <a:lnTo>
                    <a:pt x="17454" y="1329"/>
                  </a:lnTo>
                  <a:lnTo>
                    <a:pt x="18082" y="1329"/>
                  </a:lnTo>
                  <a:lnTo>
                    <a:pt x="18082" y="1034"/>
                  </a:lnTo>
                  <a:lnTo>
                    <a:pt x="18082" y="953"/>
                  </a:lnTo>
                  <a:lnTo>
                    <a:pt x="18165" y="953"/>
                  </a:lnTo>
                  <a:lnTo>
                    <a:pt x="18565" y="953"/>
                  </a:lnTo>
                  <a:lnTo>
                    <a:pt x="18565" y="162"/>
                  </a:lnTo>
                  <a:lnTo>
                    <a:pt x="18181" y="162"/>
                  </a:lnTo>
                  <a:lnTo>
                    <a:pt x="18181" y="0"/>
                  </a:lnTo>
                  <a:lnTo>
                    <a:pt x="18648" y="0"/>
                  </a:lnTo>
                  <a:lnTo>
                    <a:pt x="18730" y="0"/>
                  </a:lnTo>
                  <a:lnTo>
                    <a:pt x="18730" y="81"/>
                  </a:lnTo>
                  <a:lnTo>
                    <a:pt x="18730" y="1034"/>
                  </a:lnTo>
                  <a:lnTo>
                    <a:pt x="18730" y="1115"/>
                  </a:lnTo>
                  <a:lnTo>
                    <a:pt x="18648" y="1115"/>
                  </a:lnTo>
                  <a:lnTo>
                    <a:pt x="18247" y="1115"/>
                  </a:lnTo>
                  <a:lnTo>
                    <a:pt x="18247" y="1411"/>
                  </a:lnTo>
                  <a:lnTo>
                    <a:pt x="18247" y="1492"/>
                  </a:lnTo>
                  <a:lnTo>
                    <a:pt x="18165" y="1492"/>
                  </a:lnTo>
                  <a:lnTo>
                    <a:pt x="17536" y="1492"/>
                  </a:lnTo>
                  <a:lnTo>
                    <a:pt x="17536" y="1787"/>
                  </a:lnTo>
                  <a:lnTo>
                    <a:pt x="17536" y="1868"/>
                  </a:lnTo>
                  <a:lnTo>
                    <a:pt x="17454" y="1868"/>
                  </a:lnTo>
                  <a:lnTo>
                    <a:pt x="17300" y="1868"/>
                  </a:lnTo>
                  <a:lnTo>
                    <a:pt x="17300" y="2565"/>
                  </a:lnTo>
                  <a:lnTo>
                    <a:pt x="17300" y="2646"/>
                  </a:lnTo>
                  <a:lnTo>
                    <a:pt x="17217" y="2646"/>
                  </a:lnTo>
                  <a:lnTo>
                    <a:pt x="16580" y="2646"/>
                  </a:lnTo>
                  <a:lnTo>
                    <a:pt x="16580" y="3133"/>
                  </a:lnTo>
                  <a:lnTo>
                    <a:pt x="16580" y="3214"/>
                  </a:lnTo>
                  <a:lnTo>
                    <a:pt x="16498" y="3214"/>
                  </a:lnTo>
                  <a:lnTo>
                    <a:pt x="15150" y="3214"/>
                  </a:lnTo>
                  <a:lnTo>
                    <a:pt x="15150" y="3703"/>
                  </a:lnTo>
                  <a:lnTo>
                    <a:pt x="15150" y="3783"/>
                  </a:lnTo>
                  <a:lnTo>
                    <a:pt x="15067" y="3783"/>
                  </a:lnTo>
                  <a:lnTo>
                    <a:pt x="14446" y="3783"/>
                  </a:lnTo>
                  <a:lnTo>
                    <a:pt x="14446" y="4464"/>
                  </a:lnTo>
                  <a:lnTo>
                    <a:pt x="14446" y="4545"/>
                  </a:lnTo>
                  <a:lnTo>
                    <a:pt x="14363" y="4545"/>
                  </a:lnTo>
                  <a:lnTo>
                    <a:pt x="13735" y="4545"/>
                  </a:lnTo>
                  <a:lnTo>
                    <a:pt x="13735" y="5040"/>
                  </a:lnTo>
                  <a:lnTo>
                    <a:pt x="13735" y="5122"/>
                  </a:lnTo>
                  <a:lnTo>
                    <a:pt x="13652" y="5122"/>
                  </a:lnTo>
                  <a:lnTo>
                    <a:pt x="13007" y="5122"/>
                  </a:lnTo>
                  <a:lnTo>
                    <a:pt x="13007" y="5610"/>
                  </a:lnTo>
                  <a:lnTo>
                    <a:pt x="13007" y="5690"/>
                  </a:lnTo>
                  <a:lnTo>
                    <a:pt x="12925" y="5690"/>
                  </a:lnTo>
                  <a:lnTo>
                    <a:pt x="11348" y="5690"/>
                  </a:lnTo>
                  <a:lnTo>
                    <a:pt x="11348" y="6179"/>
                  </a:lnTo>
                  <a:lnTo>
                    <a:pt x="11348" y="6260"/>
                  </a:lnTo>
                  <a:lnTo>
                    <a:pt x="11266" y="6260"/>
                  </a:lnTo>
                  <a:lnTo>
                    <a:pt x="9680" y="6260"/>
                  </a:lnTo>
                  <a:lnTo>
                    <a:pt x="9680" y="6555"/>
                  </a:lnTo>
                  <a:lnTo>
                    <a:pt x="9680" y="6636"/>
                  </a:lnTo>
                  <a:lnTo>
                    <a:pt x="9598" y="6636"/>
                  </a:lnTo>
                  <a:lnTo>
                    <a:pt x="8013" y="6636"/>
                  </a:lnTo>
                  <a:lnTo>
                    <a:pt x="8013" y="6940"/>
                  </a:lnTo>
                  <a:lnTo>
                    <a:pt x="8013" y="7021"/>
                  </a:lnTo>
                  <a:lnTo>
                    <a:pt x="7931" y="7021"/>
                  </a:lnTo>
                  <a:lnTo>
                    <a:pt x="7302" y="7021"/>
                  </a:lnTo>
                  <a:lnTo>
                    <a:pt x="7302" y="7316"/>
                  </a:lnTo>
                  <a:lnTo>
                    <a:pt x="7302" y="7397"/>
                  </a:lnTo>
                  <a:lnTo>
                    <a:pt x="7219" y="7397"/>
                  </a:lnTo>
                  <a:lnTo>
                    <a:pt x="6828" y="7397"/>
                  </a:lnTo>
                  <a:lnTo>
                    <a:pt x="6828" y="7701"/>
                  </a:lnTo>
                  <a:lnTo>
                    <a:pt x="6828" y="7783"/>
                  </a:lnTo>
                  <a:lnTo>
                    <a:pt x="6745" y="7783"/>
                  </a:lnTo>
                  <a:lnTo>
                    <a:pt x="5642" y="7783"/>
                  </a:lnTo>
                  <a:lnTo>
                    <a:pt x="5642" y="8086"/>
                  </a:lnTo>
                  <a:lnTo>
                    <a:pt x="5642" y="8167"/>
                  </a:lnTo>
                  <a:lnTo>
                    <a:pt x="5560" y="8167"/>
                  </a:lnTo>
                  <a:lnTo>
                    <a:pt x="4923" y="8167"/>
                  </a:lnTo>
                  <a:lnTo>
                    <a:pt x="4923" y="9031"/>
                  </a:lnTo>
                  <a:lnTo>
                    <a:pt x="4923" y="9112"/>
                  </a:lnTo>
                  <a:lnTo>
                    <a:pt x="4841" y="9112"/>
                  </a:lnTo>
                  <a:lnTo>
                    <a:pt x="4440" y="9112"/>
                  </a:lnTo>
                  <a:lnTo>
                    <a:pt x="4440" y="9609"/>
                  </a:lnTo>
                  <a:lnTo>
                    <a:pt x="4440" y="9690"/>
                  </a:lnTo>
                  <a:lnTo>
                    <a:pt x="4358" y="9690"/>
                  </a:lnTo>
                  <a:lnTo>
                    <a:pt x="3018" y="9690"/>
                  </a:lnTo>
                  <a:lnTo>
                    <a:pt x="3018" y="9801"/>
                  </a:lnTo>
                  <a:lnTo>
                    <a:pt x="3018" y="9882"/>
                  </a:lnTo>
                  <a:lnTo>
                    <a:pt x="2936" y="9882"/>
                  </a:lnTo>
                  <a:lnTo>
                    <a:pt x="1358" y="9882"/>
                  </a:lnTo>
                  <a:lnTo>
                    <a:pt x="1358" y="10947"/>
                  </a:lnTo>
                  <a:lnTo>
                    <a:pt x="1358" y="11027"/>
                  </a:lnTo>
                  <a:lnTo>
                    <a:pt x="1276" y="11027"/>
                  </a:lnTo>
                  <a:lnTo>
                    <a:pt x="402" y="11027"/>
                  </a:lnTo>
                  <a:lnTo>
                    <a:pt x="402" y="11130"/>
                  </a:lnTo>
                  <a:lnTo>
                    <a:pt x="402" y="11211"/>
                  </a:lnTo>
                  <a:lnTo>
                    <a:pt x="320" y="11211"/>
                  </a:lnTo>
                  <a:lnTo>
                    <a:pt x="166" y="11211"/>
                  </a:lnTo>
                  <a:lnTo>
                    <a:pt x="166" y="11316"/>
                  </a:lnTo>
                  <a:lnTo>
                    <a:pt x="0" y="11316"/>
                  </a:lnTo>
                  <a:close/>
                  <a:moveTo>
                    <a:pt x="9434" y="5340"/>
                  </a:moveTo>
                  <a:lnTo>
                    <a:pt x="9434" y="5502"/>
                  </a:lnTo>
                  <a:lnTo>
                    <a:pt x="9434" y="5421"/>
                  </a:lnTo>
                  <a:lnTo>
                    <a:pt x="9434" y="5340"/>
                  </a:lnTo>
                  <a:close/>
                </a:path>
              </a:pathLst>
            </a:custGeom>
            <a:solidFill>
              <a:srgbClr val="E99359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48" name="Freeform 8"/>
            <p:cNvSpPr>
              <a:spLocks noEditPoints="1"/>
            </p:cNvSpPr>
            <p:nvPr/>
          </p:nvSpPr>
          <p:spPr bwMode="auto">
            <a:xfrm>
              <a:off x="1583" y="2571"/>
              <a:ext cx="2935" cy="910"/>
            </a:xfrm>
            <a:custGeom>
              <a:avLst/>
              <a:gdLst>
                <a:gd name="T0" fmla="*/ 0 w 17999"/>
                <a:gd name="T1" fmla="*/ 863 h 5219"/>
                <a:gd name="T2" fmla="*/ 115 w 17999"/>
                <a:gd name="T3" fmla="*/ 811 h 5219"/>
                <a:gd name="T4" fmla="*/ 464 w 17999"/>
                <a:gd name="T5" fmla="*/ 797 h 5219"/>
                <a:gd name="T6" fmla="*/ 478 w 17999"/>
                <a:gd name="T7" fmla="*/ 698 h 5219"/>
                <a:gd name="T8" fmla="*/ 542 w 17999"/>
                <a:gd name="T9" fmla="*/ 666 h 5219"/>
                <a:gd name="T10" fmla="*/ 621 w 17999"/>
                <a:gd name="T11" fmla="*/ 645 h 5219"/>
                <a:gd name="T12" fmla="*/ 699 w 17999"/>
                <a:gd name="T13" fmla="*/ 631 h 5219"/>
                <a:gd name="T14" fmla="*/ 713 w 17999"/>
                <a:gd name="T15" fmla="*/ 597 h 5219"/>
                <a:gd name="T16" fmla="*/ 852 w 17999"/>
                <a:gd name="T17" fmla="*/ 565 h 5219"/>
                <a:gd name="T18" fmla="*/ 930 w 17999"/>
                <a:gd name="T19" fmla="*/ 546 h 5219"/>
                <a:gd name="T20" fmla="*/ 1201 w 17999"/>
                <a:gd name="T21" fmla="*/ 532 h 5219"/>
                <a:gd name="T22" fmla="*/ 1215 w 17999"/>
                <a:gd name="T23" fmla="*/ 499 h 5219"/>
                <a:gd name="T24" fmla="*/ 1279 w 17999"/>
                <a:gd name="T25" fmla="*/ 468 h 5219"/>
                <a:gd name="T26" fmla="*/ 1357 w 17999"/>
                <a:gd name="T27" fmla="*/ 412 h 5219"/>
                <a:gd name="T28" fmla="*/ 1357 w 17999"/>
                <a:gd name="T29" fmla="*/ 231 h 5219"/>
                <a:gd name="T30" fmla="*/ 1357 w 17999"/>
                <a:gd name="T31" fmla="*/ 203 h 5219"/>
                <a:gd name="T32" fmla="*/ 1419 w 17999"/>
                <a:gd name="T33" fmla="*/ 231 h 5219"/>
                <a:gd name="T34" fmla="*/ 1435 w 17999"/>
                <a:gd name="T35" fmla="*/ 398 h 5219"/>
                <a:gd name="T36" fmla="*/ 1448 w 17999"/>
                <a:gd name="T37" fmla="*/ 332 h 5219"/>
                <a:gd name="T38" fmla="*/ 1511 w 17999"/>
                <a:gd name="T39" fmla="*/ 266 h 5219"/>
                <a:gd name="T40" fmla="*/ 1861 w 17999"/>
                <a:gd name="T41" fmla="*/ 247 h 5219"/>
                <a:gd name="T42" fmla="*/ 1978 w 17999"/>
                <a:gd name="T43" fmla="*/ 233 h 5219"/>
                <a:gd name="T44" fmla="*/ 1992 w 17999"/>
                <a:gd name="T45" fmla="*/ 200 h 5219"/>
                <a:gd name="T46" fmla="*/ 2482 w 17999"/>
                <a:gd name="T47" fmla="*/ 168 h 5219"/>
                <a:gd name="T48" fmla="*/ 2600 w 17999"/>
                <a:gd name="T49" fmla="*/ 147 h 5219"/>
                <a:gd name="T50" fmla="*/ 2908 w 17999"/>
                <a:gd name="T51" fmla="*/ 133 h 5219"/>
                <a:gd name="T52" fmla="*/ 2846 w 17999"/>
                <a:gd name="T53" fmla="*/ 0 h 5219"/>
                <a:gd name="T54" fmla="*/ 2935 w 17999"/>
                <a:gd name="T55" fmla="*/ 14 h 5219"/>
                <a:gd name="T56" fmla="*/ 2921 w 17999"/>
                <a:gd name="T57" fmla="*/ 161 h 5219"/>
                <a:gd name="T58" fmla="*/ 2626 w 17999"/>
                <a:gd name="T59" fmla="*/ 196 h 5219"/>
                <a:gd name="T60" fmla="*/ 2509 w 17999"/>
                <a:gd name="T61" fmla="*/ 214 h 5219"/>
                <a:gd name="T62" fmla="*/ 2005 w 17999"/>
                <a:gd name="T63" fmla="*/ 229 h 5219"/>
                <a:gd name="T64" fmla="*/ 1992 w 17999"/>
                <a:gd name="T65" fmla="*/ 262 h 5219"/>
                <a:gd name="T66" fmla="*/ 1888 w 17999"/>
                <a:gd name="T67" fmla="*/ 294 h 5219"/>
                <a:gd name="T68" fmla="*/ 1538 w 17999"/>
                <a:gd name="T69" fmla="*/ 346 h 5219"/>
                <a:gd name="T70" fmla="*/ 1462 w 17999"/>
                <a:gd name="T71" fmla="*/ 360 h 5219"/>
                <a:gd name="T72" fmla="*/ 1448 w 17999"/>
                <a:gd name="T73" fmla="*/ 426 h 5219"/>
                <a:gd name="T74" fmla="*/ 1384 w 17999"/>
                <a:gd name="T75" fmla="*/ 496 h 5219"/>
                <a:gd name="T76" fmla="*/ 1306 w 17999"/>
                <a:gd name="T77" fmla="*/ 513 h 5219"/>
                <a:gd name="T78" fmla="*/ 1228 w 17999"/>
                <a:gd name="T79" fmla="*/ 528 h 5219"/>
                <a:gd name="T80" fmla="*/ 1215 w 17999"/>
                <a:gd name="T81" fmla="*/ 561 h 5219"/>
                <a:gd name="T82" fmla="*/ 957 w 17999"/>
                <a:gd name="T83" fmla="*/ 594 h 5219"/>
                <a:gd name="T84" fmla="*/ 879 w 17999"/>
                <a:gd name="T85" fmla="*/ 611 h 5219"/>
                <a:gd name="T86" fmla="*/ 726 w 17999"/>
                <a:gd name="T87" fmla="*/ 625 h 5219"/>
                <a:gd name="T88" fmla="*/ 713 w 17999"/>
                <a:gd name="T89" fmla="*/ 659 h 5219"/>
                <a:gd name="T90" fmla="*/ 648 w 17999"/>
                <a:gd name="T91" fmla="*/ 694 h 5219"/>
                <a:gd name="T92" fmla="*/ 569 w 17999"/>
                <a:gd name="T93" fmla="*/ 712 h 5219"/>
                <a:gd name="T94" fmla="*/ 491 w 17999"/>
                <a:gd name="T95" fmla="*/ 727 h 5219"/>
                <a:gd name="T96" fmla="*/ 478 w 17999"/>
                <a:gd name="T97" fmla="*/ 825 h 5219"/>
                <a:gd name="T98" fmla="*/ 142 w 17999"/>
                <a:gd name="T99" fmla="*/ 891 h 5219"/>
                <a:gd name="T100" fmla="*/ 27 w 17999"/>
                <a:gd name="T101" fmla="*/ 910 h 5219"/>
                <a:gd name="T102" fmla="*/ 1419 w 17999"/>
                <a:gd name="T103" fmla="*/ 231 h 5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999" h="5219">
                  <a:moveTo>
                    <a:pt x="0" y="5219"/>
                  </a:moveTo>
                  <a:lnTo>
                    <a:pt x="0" y="5030"/>
                  </a:lnTo>
                  <a:lnTo>
                    <a:pt x="0" y="4949"/>
                  </a:lnTo>
                  <a:lnTo>
                    <a:pt x="83" y="4949"/>
                  </a:lnTo>
                  <a:lnTo>
                    <a:pt x="704" y="4949"/>
                  </a:lnTo>
                  <a:lnTo>
                    <a:pt x="704" y="4653"/>
                  </a:lnTo>
                  <a:lnTo>
                    <a:pt x="704" y="4572"/>
                  </a:lnTo>
                  <a:lnTo>
                    <a:pt x="786" y="4572"/>
                  </a:lnTo>
                  <a:lnTo>
                    <a:pt x="2847" y="4572"/>
                  </a:lnTo>
                  <a:lnTo>
                    <a:pt x="2847" y="4086"/>
                  </a:lnTo>
                  <a:lnTo>
                    <a:pt x="2847" y="4005"/>
                  </a:lnTo>
                  <a:lnTo>
                    <a:pt x="2930" y="4005"/>
                  </a:lnTo>
                  <a:lnTo>
                    <a:pt x="3324" y="4005"/>
                  </a:lnTo>
                  <a:lnTo>
                    <a:pt x="3324" y="3898"/>
                  </a:lnTo>
                  <a:lnTo>
                    <a:pt x="3324" y="3817"/>
                  </a:lnTo>
                  <a:lnTo>
                    <a:pt x="3407" y="3817"/>
                  </a:lnTo>
                  <a:lnTo>
                    <a:pt x="3809" y="3817"/>
                  </a:lnTo>
                  <a:lnTo>
                    <a:pt x="3809" y="3701"/>
                  </a:lnTo>
                  <a:lnTo>
                    <a:pt x="3809" y="3620"/>
                  </a:lnTo>
                  <a:lnTo>
                    <a:pt x="3892" y="3620"/>
                  </a:lnTo>
                  <a:lnTo>
                    <a:pt x="4287" y="3620"/>
                  </a:lnTo>
                  <a:lnTo>
                    <a:pt x="4287" y="3504"/>
                  </a:lnTo>
                  <a:lnTo>
                    <a:pt x="4287" y="3423"/>
                  </a:lnTo>
                  <a:lnTo>
                    <a:pt x="4370" y="3423"/>
                  </a:lnTo>
                  <a:lnTo>
                    <a:pt x="5224" y="3423"/>
                  </a:lnTo>
                  <a:lnTo>
                    <a:pt x="5224" y="3324"/>
                  </a:lnTo>
                  <a:lnTo>
                    <a:pt x="5224" y="3243"/>
                  </a:lnTo>
                  <a:lnTo>
                    <a:pt x="5308" y="3243"/>
                  </a:lnTo>
                  <a:lnTo>
                    <a:pt x="5702" y="3243"/>
                  </a:lnTo>
                  <a:lnTo>
                    <a:pt x="5702" y="3134"/>
                  </a:lnTo>
                  <a:lnTo>
                    <a:pt x="5702" y="3053"/>
                  </a:lnTo>
                  <a:lnTo>
                    <a:pt x="5785" y="3053"/>
                  </a:lnTo>
                  <a:lnTo>
                    <a:pt x="7368" y="3053"/>
                  </a:lnTo>
                  <a:lnTo>
                    <a:pt x="7368" y="2945"/>
                  </a:lnTo>
                  <a:lnTo>
                    <a:pt x="7368" y="2864"/>
                  </a:lnTo>
                  <a:lnTo>
                    <a:pt x="7451" y="2864"/>
                  </a:lnTo>
                  <a:lnTo>
                    <a:pt x="7845" y="2864"/>
                  </a:lnTo>
                  <a:lnTo>
                    <a:pt x="7845" y="2765"/>
                  </a:lnTo>
                  <a:lnTo>
                    <a:pt x="7845" y="2684"/>
                  </a:lnTo>
                  <a:lnTo>
                    <a:pt x="7929" y="2684"/>
                  </a:lnTo>
                  <a:lnTo>
                    <a:pt x="8323" y="2684"/>
                  </a:lnTo>
                  <a:lnTo>
                    <a:pt x="8323" y="2363"/>
                  </a:lnTo>
                  <a:lnTo>
                    <a:pt x="8323" y="2282"/>
                  </a:lnTo>
                  <a:lnTo>
                    <a:pt x="8323" y="1325"/>
                  </a:lnTo>
                  <a:lnTo>
                    <a:pt x="8133" y="1325"/>
                  </a:lnTo>
                  <a:lnTo>
                    <a:pt x="8133" y="1164"/>
                  </a:lnTo>
                  <a:lnTo>
                    <a:pt x="8323" y="1164"/>
                  </a:lnTo>
                  <a:lnTo>
                    <a:pt x="8405" y="1164"/>
                  </a:lnTo>
                  <a:lnTo>
                    <a:pt x="8704" y="1164"/>
                  </a:lnTo>
                  <a:lnTo>
                    <a:pt x="8704" y="1325"/>
                  </a:lnTo>
                  <a:lnTo>
                    <a:pt x="8489" y="1325"/>
                  </a:lnTo>
                  <a:lnTo>
                    <a:pt x="8489" y="2282"/>
                  </a:lnTo>
                  <a:lnTo>
                    <a:pt x="8800" y="2282"/>
                  </a:lnTo>
                  <a:lnTo>
                    <a:pt x="8800" y="1986"/>
                  </a:lnTo>
                  <a:lnTo>
                    <a:pt x="8800" y="1905"/>
                  </a:lnTo>
                  <a:lnTo>
                    <a:pt x="8882" y="1905"/>
                  </a:lnTo>
                  <a:lnTo>
                    <a:pt x="9268" y="1905"/>
                  </a:lnTo>
                  <a:lnTo>
                    <a:pt x="9268" y="1607"/>
                  </a:lnTo>
                  <a:lnTo>
                    <a:pt x="9268" y="1527"/>
                  </a:lnTo>
                  <a:lnTo>
                    <a:pt x="9352" y="1527"/>
                  </a:lnTo>
                  <a:lnTo>
                    <a:pt x="11412" y="1527"/>
                  </a:lnTo>
                  <a:lnTo>
                    <a:pt x="11412" y="1419"/>
                  </a:lnTo>
                  <a:lnTo>
                    <a:pt x="11412" y="1338"/>
                  </a:lnTo>
                  <a:lnTo>
                    <a:pt x="11494" y="1338"/>
                  </a:lnTo>
                  <a:lnTo>
                    <a:pt x="12133" y="1338"/>
                  </a:lnTo>
                  <a:lnTo>
                    <a:pt x="12133" y="1230"/>
                  </a:lnTo>
                  <a:lnTo>
                    <a:pt x="12133" y="1149"/>
                  </a:lnTo>
                  <a:lnTo>
                    <a:pt x="12215" y="1149"/>
                  </a:lnTo>
                  <a:lnTo>
                    <a:pt x="15222" y="1149"/>
                  </a:lnTo>
                  <a:lnTo>
                    <a:pt x="15222" y="1042"/>
                  </a:lnTo>
                  <a:lnTo>
                    <a:pt x="15222" y="961"/>
                  </a:lnTo>
                  <a:lnTo>
                    <a:pt x="15304" y="961"/>
                  </a:lnTo>
                  <a:lnTo>
                    <a:pt x="15942" y="961"/>
                  </a:lnTo>
                  <a:lnTo>
                    <a:pt x="15942" y="845"/>
                  </a:lnTo>
                  <a:lnTo>
                    <a:pt x="15942" y="764"/>
                  </a:lnTo>
                  <a:lnTo>
                    <a:pt x="16025" y="764"/>
                  </a:lnTo>
                  <a:lnTo>
                    <a:pt x="17834" y="764"/>
                  </a:lnTo>
                  <a:lnTo>
                    <a:pt x="17834" y="162"/>
                  </a:lnTo>
                  <a:lnTo>
                    <a:pt x="17456" y="162"/>
                  </a:lnTo>
                  <a:lnTo>
                    <a:pt x="17456" y="0"/>
                  </a:lnTo>
                  <a:lnTo>
                    <a:pt x="17916" y="0"/>
                  </a:lnTo>
                  <a:lnTo>
                    <a:pt x="17999" y="0"/>
                  </a:lnTo>
                  <a:lnTo>
                    <a:pt x="17999" y="81"/>
                  </a:lnTo>
                  <a:lnTo>
                    <a:pt x="17999" y="845"/>
                  </a:lnTo>
                  <a:lnTo>
                    <a:pt x="17999" y="926"/>
                  </a:lnTo>
                  <a:lnTo>
                    <a:pt x="17916" y="926"/>
                  </a:lnTo>
                  <a:lnTo>
                    <a:pt x="16107" y="926"/>
                  </a:lnTo>
                  <a:lnTo>
                    <a:pt x="16107" y="1042"/>
                  </a:lnTo>
                  <a:lnTo>
                    <a:pt x="16107" y="1123"/>
                  </a:lnTo>
                  <a:lnTo>
                    <a:pt x="16025" y="1123"/>
                  </a:lnTo>
                  <a:lnTo>
                    <a:pt x="15387" y="1123"/>
                  </a:lnTo>
                  <a:lnTo>
                    <a:pt x="15387" y="1230"/>
                  </a:lnTo>
                  <a:lnTo>
                    <a:pt x="15387" y="1311"/>
                  </a:lnTo>
                  <a:lnTo>
                    <a:pt x="15304" y="1311"/>
                  </a:lnTo>
                  <a:lnTo>
                    <a:pt x="12298" y="1311"/>
                  </a:lnTo>
                  <a:lnTo>
                    <a:pt x="12298" y="1419"/>
                  </a:lnTo>
                  <a:lnTo>
                    <a:pt x="12298" y="1500"/>
                  </a:lnTo>
                  <a:lnTo>
                    <a:pt x="12215" y="1500"/>
                  </a:lnTo>
                  <a:lnTo>
                    <a:pt x="11577" y="1500"/>
                  </a:lnTo>
                  <a:lnTo>
                    <a:pt x="11577" y="1607"/>
                  </a:lnTo>
                  <a:lnTo>
                    <a:pt x="11577" y="1689"/>
                  </a:lnTo>
                  <a:lnTo>
                    <a:pt x="11494" y="1689"/>
                  </a:lnTo>
                  <a:lnTo>
                    <a:pt x="9434" y="1689"/>
                  </a:lnTo>
                  <a:lnTo>
                    <a:pt x="9434" y="1986"/>
                  </a:lnTo>
                  <a:lnTo>
                    <a:pt x="9434" y="2067"/>
                  </a:lnTo>
                  <a:lnTo>
                    <a:pt x="9352" y="2067"/>
                  </a:lnTo>
                  <a:lnTo>
                    <a:pt x="8965" y="2067"/>
                  </a:lnTo>
                  <a:lnTo>
                    <a:pt x="8965" y="2363"/>
                  </a:lnTo>
                  <a:lnTo>
                    <a:pt x="8965" y="2444"/>
                  </a:lnTo>
                  <a:lnTo>
                    <a:pt x="8882" y="2444"/>
                  </a:lnTo>
                  <a:lnTo>
                    <a:pt x="8488" y="2444"/>
                  </a:lnTo>
                  <a:lnTo>
                    <a:pt x="8488" y="2765"/>
                  </a:lnTo>
                  <a:lnTo>
                    <a:pt x="8488" y="2847"/>
                  </a:lnTo>
                  <a:lnTo>
                    <a:pt x="8405" y="2847"/>
                  </a:lnTo>
                  <a:lnTo>
                    <a:pt x="8011" y="2847"/>
                  </a:lnTo>
                  <a:lnTo>
                    <a:pt x="8011" y="2945"/>
                  </a:lnTo>
                  <a:lnTo>
                    <a:pt x="8011" y="3027"/>
                  </a:lnTo>
                  <a:lnTo>
                    <a:pt x="7929" y="3027"/>
                  </a:lnTo>
                  <a:lnTo>
                    <a:pt x="7533" y="3027"/>
                  </a:lnTo>
                  <a:lnTo>
                    <a:pt x="7533" y="3134"/>
                  </a:lnTo>
                  <a:lnTo>
                    <a:pt x="7533" y="3216"/>
                  </a:lnTo>
                  <a:lnTo>
                    <a:pt x="7451" y="3216"/>
                  </a:lnTo>
                  <a:lnTo>
                    <a:pt x="5867" y="3216"/>
                  </a:lnTo>
                  <a:lnTo>
                    <a:pt x="5867" y="3324"/>
                  </a:lnTo>
                  <a:lnTo>
                    <a:pt x="5867" y="3404"/>
                  </a:lnTo>
                  <a:lnTo>
                    <a:pt x="5785" y="3404"/>
                  </a:lnTo>
                  <a:lnTo>
                    <a:pt x="5390" y="3404"/>
                  </a:lnTo>
                  <a:lnTo>
                    <a:pt x="5390" y="3504"/>
                  </a:lnTo>
                  <a:lnTo>
                    <a:pt x="5390" y="3585"/>
                  </a:lnTo>
                  <a:lnTo>
                    <a:pt x="5308" y="3585"/>
                  </a:lnTo>
                  <a:lnTo>
                    <a:pt x="4452" y="3585"/>
                  </a:lnTo>
                  <a:lnTo>
                    <a:pt x="4452" y="3701"/>
                  </a:lnTo>
                  <a:lnTo>
                    <a:pt x="4452" y="3782"/>
                  </a:lnTo>
                  <a:lnTo>
                    <a:pt x="4370" y="3782"/>
                  </a:lnTo>
                  <a:lnTo>
                    <a:pt x="3976" y="3782"/>
                  </a:lnTo>
                  <a:lnTo>
                    <a:pt x="3976" y="3898"/>
                  </a:lnTo>
                  <a:lnTo>
                    <a:pt x="3976" y="3978"/>
                  </a:lnTo>
                  <a:lnTo>
                    <a:pt x="3892" y="3978"/>
                  </a:lnTo>
                  <a:lnTo>
                    <a:pt x="3489" y="3978"/>
                  </a:lnTo>
                  <a:lnTo>
                    <a:pt x="3489" y="4086"/>
                  </a:lnTo>
                  <a:lnTo>
                    <a:pt x="3489" y="4168"/>
                  </a:lnTo>
                  <a:lnTo>
                    <a:pt x="3407" y="4168"/>
                  </a:lnTo>
                  <a:lnTo>
                    <a:pt x="3012" y="4168"/>
                  </a:lnTo>
                  <a:lnTo>
                    <a:pt x="3012" y="4653"/>
                  </a:lnTo>
                  <a:lnTo>
                    <a:pt x="3012" y="4734"/>
                  </a:lnTo>
                  <a:lnTo>
                    <a:pt x="2930" y="4734"/>
                  </a:lnTo>
                  <a:lnTo>
                    <a:pt x="869" y="4734"/>
                  </a:lnTo>
                  <a:lnTo>
                    <a:pt x="869" y="5030"/>
                  </a:lnTo>
                  <a:lnTo>
                    <a:pt x="869" y="5111"/>
                  </a:lnTo>
                  <a:lnTo>
                    <a:pt x="786" y="5111"/>
                  </a:lnTo>
                  <a:lnTo>
                    <a:pt x="166" y="5111"/>
                  </a:lnTo>
                  <a:lnTo>
                    <a:pt x="166" y="5219"/>
                  </a:lnTo>
                  <a:lnTo>
                    <a:pt x="0" y="5219"/>
                  </a:lnTo>
                  <a:close/>
                  <a:moveTo>
                    <a:pt x="8704" y="1164"/>
                  </a:moveTo>
                  <a:lnTo>
                    <a:pt x="8704" y="1325"/>
                  </a:lnTo>
                  <a:lnTo>
                    <a:pt x="8704" y="1244"/>
                  </a:lnTo>
                  <a:lnTo>
                    <a:pt x="8704" y="116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49" name="Text Box 9"/>
            <p:cNvSpPr txBox="1">
              <a:spLocks noChangeArrowheads="1"/>
            </p:cNvSpPr>
            <p:nvPr/>
          </p:nvSpPr>
          <p:spPr bwMode="auto">
            <a:xfrm>
              <a:off x="1821" y="3608"/>
              <a:ext cx="228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60000"/>
                </a:spcBef>
                <a:buClrTx/>
                <a:buFontTx/>
                <a:buNone/>
              </a:pPr>
              <a:r>
                <a:rPr lang="en-US" sz="1800" b="1"/>
                <a:t>Suivi en mois</a:t>
              </a:r>
            </a:p>
          </p:txBody>
        </p:sp>
        <p:grpSp>
          <p:nvGrpSpPr>
            <p:cNvPr id="61450" name="Group 10"/>
            <p:cNvGrpSpPr>
              <a:grpSpLocks/>
            </p:cNvGrpSpPr>
            <p:nvPr/>
          </p:nvGrpSpPr>
          <p:grpSpPr bwMode="auto">
            <a:xfrm>
              <a:off x="374" y="985"/>
              <a:ext cx="4755" cy="2750"/>
              <a:chOff x="374" y="1057"/>
              <a:chExt cx="4755" cy="2750"/>
            </a:xfrm>
          </p:grpSpPr>
          <p:grpSp>
            <p:nvGrpSpPr>
              <p:cNvPr id="61469" name="Group 11"/>
              <p:cNvGrpSpPr>
                <a:grpSpLocks/>
              </p:cNvGrpSpPr>
              <p:nvPr/>
            </p:nvGrpSpPr>
            <p:grpSpPr bwMode="auto">
              <a:xfrm>
                <a:off x="374" y="1057"/>
                <a:ext cx="4755" cy="2589"/>
                <a:chOff x="374" y="1057"/>
                <a:chExt cx="4755" cy="2589"/>
              </a:xfrm>
            </p:grpSpPr>
            <p:sp>
              <p:nvSpPr>
                <p:cNvPr id="61500" name="Text Box 1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683" y="2114"/>
                  <a:ext cx="2388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4"/>
                    </a:buBlip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4"/>
                    </a:buBlip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Blip>
                      <a:blip r:embed="rId4"/>
                    </a:buBlip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60000"/>
                    </a:spcBef>
                    <a:buClrTx/>
                    <a:buFontTx/>
                    <a:buNone/>
                  </a:pPr>
                  <a:r>
                    <a:rPr lang="en-US" sz="2200">
                      <a:latin typeface="Verdana" panose="020B0604030504040204" pitchFamily="34" charset="0"/>
                    </a:rPr>
                    <a:t>*</a:t>
                  </a:r>
                </a:p>
              </p:txBody>
            </p:sp>
            <p:graphicFrame>
              <p:nvGraphicFramePr>
                <p:cNvPr id="61501" name="Object 13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861" y="1336"/>
                <a:ext cx="4268" cy="2310"/>
              </p:xfrm>
              <a:graphic>
                <a:graphicData uri="http://schemas.openxmlformats.org/presentationml/2006/ole">
                  <p:oleObj spid="_x0000_s11315" name="Graphique" r:id="rId5" imgW="8334322" imgH="4762461" progId="MSGraph.Chart.8">
                    <p:embed followColorScheme="full"/>
                  </p:oleObj>
                </a:graphicData>
              </a:graphic>
            </p:graphicFrame>
          </p:grpSp>
          <p:grpSp>
            <p:nvGrpSpPr>
              <p:cNvPr id="61470" name="Group 14"/>
              <p:cNvGrpSpPr>
                <a:grpSpLocks/>
              </p:cNvGrpSpPr>
              <p:nvPr/>
            </p:nvGrpSpPr>
            <p:grpSpPr bwMode="auto">
              <a:xfrm>
                <a:off x="1097" y="3489"/>
                <a:ext cx="3807" cy="318"/>
                <a:chOff x="1097" y="3489"/>
                <a:chExt cx="3807" cy="318"/>
              </a:xfrm>
            </p:grpSpPr>
            <p:sp>
              <p:nvSpPr>
                <p:cNvPr id="61471" name="Line 15"/>
                <p:cNvSpPr>
                  <a:spLocks noChangeShapeType="1"/>
                </p:cNvSpPr>
                <p:nvPr/>
              </p:nvSpPr>
              <p:spPr bwMode="auto">
                <a:xfrm>
                  <a:off x="1218" y="3490"/>
                  <a:ext cx="3512" cy="0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61472" name="Group 16"/>
                <p:cNvGrpSpPr>
                  <a:grpSpLocks/>
                </p:cNvGrpSpPr>
                <p:nvPr/>
              </p:nvGrpSpPr>
              <p:grpSpPr bwMode="auto">
                <a:xfrm>
                  <a:off x="1218" y="3489"/>
                  <a:ext cx="3510" cy="79"/>
                  <a:chOff x="1306" y="3394"/>
                  <a:chExt cx="3838" cy="90"/>
                </a:xfrm>
              </p:grpSpPr>
              <p:sp>
                <p:nvSpPr>
                  <p:cNvPr id="6148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306" y="3394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8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265" y="3394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8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25" y="3394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8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664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8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144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8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184" y="3394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8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904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24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704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464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85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745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505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025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785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149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545" y="3405"/>
                    <a:ext cx="0" cy="79"/>
                  </a:xfrm>
                  <a:prstGeom prst="line">
                    <a:avLst/>
                  </a:prstGeom>
                  <a:noFill/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473" name="Group 34"/>
                <p:cNvGrpSpPr>
                  <a:grpSpLocks/>
                </p:cNvGrpSpPr>
                <p:nvPr/>
              </p:nvGrpSpPr>
              <p:grpSpPr bwMode="auto">
                <a:xfrm>
                  <a:off x="1097" y="3542"/>
                  <a:ext cx="3807" cy="265"/>
                  <a:chOff x="1174" y="3433"/>
                  <a:chExt cx="4163" cy="303"/>
                </a:xfrm>
              </p:grpSpPr>
              <p:sp>
                <p:nvSpPr>
                  <p:cNvPr id="61474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" y="3434"/>
                    <a:ext cx="260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61475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3433"/>
                    <a:ext cx="443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24</a:t>
                    </a:r>
                  </a:p>
                </p:txBody>
              </p:sp>
              <p:sp>
                <p:nvSpPr>
                  <p:cNvPr id="6147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35" y="3433"/>
                    <a:ext cx="396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48</a:t>
                    </a:r>
                  </a:p>
                </p:txBody>
              </p:sp>
              <p:sp>
                <p:nvSpPr>
                  <p:cNvPr id="61477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9" y="3433"/>
                    <a:ext cx="398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60</a:t>
                    </a:r>
                  </a:p>
                </p:txBody>
              </p:sp>
              <p:sp>
                <p:nvSpPr>
                  <p:cNvPr id="61478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0" y="3433"/>
                    <a:ext cx="397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96</a:t>
                    </a:r>
                  </a:p>
                </p:txBody>
              </p:sp>
              <p:sp>
                <p:nvSpPr>
                  <p:cNvPr id="6147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1" y="3433"/>
                    <a:ext cx="375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36</a:t>
                    </a:r>
                  </a:p>
                </p:txBody>
              </p:sp>
              <p:sp>
                <p:nvSpPr>
                  <p:cNvPr id="61480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0" y="3433"/>
                    <a:ext cx="399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84</a:t>
                    </a:r>
                  </a:p>
                </p:txBody>
              </p:sp>
              <p:sp>
                <p:nvSpPr>
                  <p:cNvPr id="61481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2" y="3433"/>
                    <a:ext cx="399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72</a:t>
                    </a:r>
                  </a:p>
                </p:txBody>
              </p:sp>
              <p:sp>
                <p:nvSpPr>
                  <p:cNvPr id="61482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8" y="3433"/>
                    <a:ext cx="443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Font typeface="Wingdings" panose="05000000000000000000" pitchFamily="2" charset="2"/>
                      <a:buBlip>
                        <a:blip r:embed="rId4"/>
                      </a:buBlip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60000"/>
                      </a:spcBef>
                      <a:buClrTx/>
                      <a:buFontTx/>
                      <a:buNone/>
                    </a:pPr>
                    <a:r>
                      <a:rPr lang="en-US" sz="2100">
                        <a:latin typeface="Verdana" panose="020B0604030504040204" pitchFamily="34" charset="0"/>
                      </a:rPr>
                      <a:t>12</a:t>
                    </a:r>
                  </a:p>
                </p:txBody>
              </p:sp>
            </p:grpSp>
          </p:grpSp>
        </p:grpSp>
        <p:sp>
          <p:nvSpPr>
            <p:cNvPr id="85036" name="Text Box 44"/>
            <p:cNvSpPr txBox="1">
              <a:spLocks noChangeArrowheads="1"/>
            </p:cNvSpPr>
            <p:nvPr/>
          </p:nvSpPr>
          <p:spPr bwMode="auto">
            <a:xfrm>
              <a:off x="3246" y="1430"/>
              <a:ext cx="1357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60000"/>
                </a:spcBef>
                <a:defRPr/>
              </a:pPr>
              <a:r>
                <a:rPr lang="en-US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Traitement conventionnel</a:t>
              </a:r>
            </a:p>
          </p:txBody>
        </p:sp>
        <p:sp>
          <p:nvSpPr>
            <p:cNvPr id="85037" name="Text Box 45"/>
            <p:cNvSpPr txBox="1">
              <a:spLocks noChangeArrowheads="1"/>
            </p:cNvSpPr>
            <p:nvPr/>
          </p:nvSpPr>
          <p:spPr bwMode="auto">
            <a:xfrm>
              <a:off x="3560" y="2808"/>
              <a:ext cx="86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60000"/>
                </a:spcBef>
                <a:defRPr/>
              </a:pPr>
              <a:r>
                <a:rPr lang="en-US" sz="1600" b="1"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Traitement intensif</a:t>
              </a:r>
            </a:p>
          </p:txBody>
        </p:sp>
        <p:sp>
          <p:nvSpPr>
            <p:cNvPr id="85038" name="Text Box 46"/>
            <p:cNvSpPr txBox="1">
              <a:spLocks noChangeArrowheads="1"/>
            </p:cNvSpPr>
            <p:nvPr/>
          </p:nvSpPr>
          <p:spPr bwMode="auto">
            <a:xfrm>
              <a:off x="1659" y="1340"/>
              <a:ext cx="74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60000"/>
                </a:spcBef>
                <a:defRPr/>
              </a:pPr>
              <a:r>
                <a:rPr lang="en-US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P=0,007</a:t>
              </a:r>
            </a:p>
          </p:txBody>
        </p:sp>
        <p:sp>
          <p:nvSpPr>
            <p:cNvPr id="85039" name="Text Box 47"/>
            <p:cNvSpPr txBox="1">
              <a:spLocks noChangeArrowheads="1"/>
            </p:cNvSpPr>
            <p:nvPr/>
          </p:nvSpPr>
          <p:spPr bwMode="auto">
            <a:xfrm>
              <a:off x="1658" y="1730"/>
              <a:ext cx="175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60000"/>
                </a:spcBef>
                <a:defRPr/>
              </a:pPr>
              <a:r>
                <a:rPr lang="en-US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RR = 0,47</a:t>
              </a:r>
            </a:p>
            <a:p>
              <a:pPr>
                <a:lnSpc>
                  <a:spcPct val="90000"/>
                </a:lnSpc>
                <a:spcBef>
                  <a:spcPct val="60000"/>
                </a:spcBef>
                <a:defRPr/>
              </a:pPr>
              <a:r>
                <a:rPr lang="en-US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(95% IC, 0,24–0,73; P=0,008)</a:t>
              </a:r>
            </a:p>
          </p:txBody>
        </p:sp>
        <p:grpSp>
          <p:nvGrpSpPr>
            <p:cNvPr id="61455" name="Group 48"/>
            <p:cNvGrpSpPr>
              <a:grpSpLocks/>
            </p:cNvGrpSpPr>
            <p:nvPr/>
          </p:nvGrpSpPr>
          <p:grpSpPr bwMode="auto">
            <a:xfrm>
              <a:off x="2892" y="2774"/>
              <a:ext cx="123" cy="197"/>
              <a:chOff x="3144" y="2552"/>
              <a:chExt cx="150" cy="226"/>
            </a:xfrm>
          </p:grpSpPr>
          <p:sp>
            <p:nvSpPr>
              <p:cNvPr id="61467" name="Rectangle 49"/>
              <p:cNvSpPr>
                <a:spLocks noChangeArrowheads="1"/>
              </p:cNvSpPr>
              <p:nvPr/>
            </p:nvSpPr>
            <p:spPr bwMode="auto">
              <a:xfrm>
                <a:off x="3144" y="2552"/>
                <a:ext cx="150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61468" name="Rectangle 50"/>
              <p:cNvSpPr>
                <a:spLocks noChangeArrowheads="1"/>
              </p:cNvSpPr>
              <p:nvPr/>
            </p:nvSpPr>
            <p:spPr bwMode="auto">
              <a:xfrm rot="5400000">
                <a:off x="3119" y="2660"/>
                <a:ext cx="203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</p:grpSp>
        <p:grpSp>
          <p:nvGrpSpPr>
            <p:cNvPr id="61456" name="Group 51"/>
            <p:cNvGrpSpPr>
              <a:grpSpLocks/>
            </p:cNvGrpSpPr>
            <p:nvPr/>
          </p:nvGrpSpPr>
          <p:grpSpPr bwMode="auto">
            <a:xfrm>
              <a:off x="4432" y="2570"/>
              <a:ext cx="138" cy="137"/>
              <a:chOff x="5027" y="2318"/>
              <a:chExt cx="168" cy="157"/>
            </a:xfrm>
          </p:grpSpPr>
          <p:sp>
            <p:nvSpPr>
              <p:cNvPr id="61465" name="Rectangle 52"/>
              <p:cNvSpPr>
                <a:spLocks noChangeArrowheads="1"/>
              </p:cNvSpPr>
              <p:nvPr/>
            </p:nvSpPr>
            <p:spPr bwMode="auto">
              <a:xfrm rot="5400000">
                <a:off x="5042" y="2385"/>
                <a:ext cx="146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61466" name="Rectangle 53"/>
              <p:cNvSpPr>
                <a:spLocks noChangeArrowheads="1"/>
              </p:cNvSpPr>
              <p:nvPr/>
            </p:nvSpPr>
            <p:spPr bwMode="auto">
              <a:xfrm>
                <a:off x="5027" y="2318"/>
                <a:ext cx="168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</p:grpSp>
        <p:grpSp>
          <p:nvGrpSpPr>
            <p:cNvPr id="61457" name="Group 54"/>
            <p:cNvGrpSpPr>
              <a:grpSpLocks/>
            </p:cNvGrpSpPr>
            <p:nvPr/>
          </p:nvGrpSpPr>
          <p:grpSpPr bwMode="auto">
            <a:xfrm>
              <a:off x="4433" y="1507"/>
              <a:ext cx="149" cy="166"/>
              <a:chOff x="5028" y="1098"/>
              <a:chExt cx="182" cy="190"/>
            </a:xfrm>
          </p:grpSpPr>
          <p:sp>
            <p:nvSpPr>
              <p:cNvPr id="61463" name="Rectangle 55"/>
              <p:cNvSpPr>
                <a:spLocks noChangeArrowheads="1"/>
              </p:cNvSpPr>
              <p:nvPr/>
            </p:nvSpPr>
            <p:spPr bwMode="auto">
              <a:xfrm rot="5400000">
                <a:off x="5031" y="1182"/>
                <a:ext cx="179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61464" name="Rectangle 56"/>
              <p:cNvSpPr>
                <a:spLocks noChangeArrowheads="1"/>
              </p:cNvSpPr>
              <p:nvPr/>
            </p:nvSpPr>
            <p:spPr bwMode="auto">
              <a:xfrm>
                <a:off x="5028" y="1098"/>
                <a:ext cx="182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</p:grpSp>
        <p:grpSp>
          <p:nvGrpSpPr>
            <p:cNvPr id="61458" name="Group 57"/>
            <p:cNvGrpSpPr>
              <a:grpSpLocks/>
            </p:cNvGrpSpPr>
            <p:nvPr/>
          </p:nvGrpSpPr>
          <p:grpSpPr bwMode="auto">
            <a:xfrm>
              <a:off x="2895" y="2439"/>
              <a:ext cx="123" cy="196"/>
              <a:chOff x="3148" y="2167"/>
              <a:chExt cx="150" cy="225"/>
            </a:xfrm>
          </p:grpSpPr>
          <p:sp>
            <p:nvSpPr>
              <p:cNvPr id="61461" name="Rectangle 58"/>
              <p:cNvSpPr>
                <a:spLocks noChangeArrowheads="1"/>
              </p:cNvSpPr>
              <p:nvPr/>
            </p:nvSpPr>
            <p:spPr bwMode="auto">
              <a:xfrm rot="5400000">
                <a:off x="3123" y="2274"/>
                <a:ext cx="203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  <p:sp>
            <p:nvSpPr>
              <p:cNvPr id="61462" name="Rectangle 59"/>
              <p:cNvSpPr>
                <a:spLocks noChangeArrowheads="1"/>
              </p:cNvSpPr>
              <p:nvPr/>
            </p:nvSpPr>
            <p:spPr bwMode="auto">
              <a:xfrm>
                <a:off x="3148" y="2167"/>
                <a:ext cx="150" cy="3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fr-FR" sz="1800"/>
              </a:p>
            </p:txBody>
          </p:sp>
        </p:grpSp>
        <p:sp>
          <p:nvSpPr>
            <p:cNvPr id="61459" name="Text Box 60"/>
            <p:cNvSpPr txBox="1">
              <a:spLocks noChangeArrowheads="1"/>
            </p:cNvSpPr>
            <p:nvPr/>
          </p:nvSpPr>
          <p:spPr bwMode="auto">
            <a:xfrm>
              <a:off x="578" y="4147"/>
              <a:ext cx="366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sz="1000" b="1">
                <a:latin typeface="Verdana" panose="020B0604030504040204" pitchFamily="34" charset="0"/>
              </a:endParaRPr>
            </a:p>
          </p:txBody>
        </p:sp>
        <p:sp>
          <p:nvSpPr>
            <p:cNvPr id="61460" name="Text Box 61"/>
            <p:cNvSpPr txBox="1">
              <a:spLocks noChangeArrowheads="1"/>
            </p:cNvSpPr>
            <p:nvPr/>
          </p:nvSpPr>
          <p:spPr bwMode="auto">
            <a:xfrm>
              <a:off x="-787" y="3852"/>
              <a:ext cx="532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sz="1200" dirty="0"/>
                <a:t>*</a:t>
              </a:r>
              <a:r>
                <a:rPr lang="fr-FR" sz="1200" b="1" dirty="0">
                  <a:solidFill>
                    <a:srgbClr val="FFFF66"/>
                  </a:solidFill>
                </a:rPr>
                <a:t>risque de survenue de mortalité cardiovasculaire, infarctus non fatal, pontage coronaire, angioplastie percutanée, AVC non fatal, amputation ou chirurgie pour artériopathie périphérique.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127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421</Words>
  <Application>Microsoft Office PowerPoint</Application>
  <PresentationFormat>Personnalisé</PresentationFormat>
  <Paragraphs>82</Paragraphs>
  <Slides>14</Slides>
  <Notes>4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Pulse</vt:lpstr>
      <vt:lpstr>Graphique</vt:lpstr>
      <vt:lpstr>Les modifications du mode de vie réduisent le risque de diabète  The Diabetes Prevention Program – n=3234</vt:lpstr>
      <vt:lpstr>Diapositive 2</vt:lpstr>
      <vt:lpstr>Diapositive 3</vt:lpstr>
      <vt:lpstr>Diapositive 4</vt:lpstr>
      <vt:lpstr>Diapositive 5</vt:lpstr>
      <vt:lpstr>Diapositive 6</vt:lpstr>
      <vt:lpstr>Les fibrates (PPARα):</vt:lpstr>
      <vt:lpstr>Intérêt de la prise en charge globale Etude STENO-2, n=160, suivi de 7,8 ans</vt:lpstr>
      <vt:lpstr>Une prise en charge globale réduit le risque cardiovasculaire  Etude STENO-2 n=160, suivi de 7,8 ans </vt:lpstr>
      <vt:lpstr>Conclusion</vt:lpstr>
      <vt:lpstr>Diapositive 11</vt:lpstr>
      <vt:lpstr>Diapositive 12</vt:lpstr>
      <vt:lpstr>Diapositive 13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HP</dc:creator>
  <cp:lastModifiedBy>pc</cp:lastModifiedBy>
  <cp:revision>100</cp:revision>
  <dcterms:created xsi:type="dcterms:W3CDTF">2016-04-20T08:14:06Z</dcterms:created>
  <dcterms:modified xsi:type="dcterms:W3CDTF">2016-05-16T21:23:34Z</dcterms:modified>
</cp:coreProperties>
</file>